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8" d="100"/>
          <a:sy n="78" d="100"/>
        </p:scale>
        <p:origin x="-111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2FC3DA0-7383-4454-89D3-F922BE5556E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FC3DA0-7383-4454-89D3-F922BE5556E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FC3DA0-7383-4454-89D3-F922BE5556E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FC3DA0-7383-4454-89D3-F922BE5556E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FC3DA0-7383-4454-89D3-F922BE5556E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FC3DA0-7383-4454-89D3-F922BE5556E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FC3DA0-7383-4454-89D3-F922BE5556E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FC3DA0-7383-4454-89D3-F922BE5556E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FC3DA0-7383-4454-89D3-F922BE5556E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FC3DA0-7383-4454-89D3-F922BE5556E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6EDA87ED-0DD8-4E6A-AAFF-11AD459442DD}" type="datetimeFigureOut">
              <a:rPr lang="ar-IQ" smtClean="0"/>
              <a:pPr/>
              <a:t>23/05/1438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2FC3DA0-7383-4454-89D3-F922BE5556E4}"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DA87ED-0DD8-4E6A-AAFF-11AD459442DD}" type="datetimeFigureOut">
              <a:rPr lang="ar-IQ" smtClean="0"/>
              <a:pPr/>
              <a:t>23/05/1438</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FC3DA0-7383-4454-89D3-F922BE5556E4}"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116632"/>
            <a:ext cx="1354137" cy="172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7" descr="شعار"/>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236296" y="116633"/>
            <a:ext cx="1590551" cy="1725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مستطيل 4"/>
          <p:cNvSpPr/>
          <p:nvPr/>
        </p:nvSpPr>
        <p:spPr>
          <a:xfrm>
            <a:off x="2051720" y="240774"/>
            <a:ext cx="4572000" cy="1477328"/>
          </a:xfrm>
          <a:prstGeom prst="rect">
            <a:avLst/>
          </a:prstGeom>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IQ" sz="1800" b="1" i="0" u="none" strike="noStrike" kern="0" cap="all" spc="0" normalizeH="0" baseline="0" noProof="0" dirty="0" smtClean="0">
                <a:ln>
                  <a:noFill/>
                </a:ln>
                <a:effectLst/>
                <a:uLnTx/>
                <a:uFillTx/>
                <a:latin typeface="Arial Black"/>
                <a:ea typeface="+mj-ea"/>
                <a:cs typeface="Tahoma"/>
              </a:rPr>
              <a:t>جمهورية العراق</a:t>
            </a:r>
            <a:r>
              <a:rPr kumimoji="0" lang="en-US" sz="1800" b="0" i="0" u="none" strike="noStrike" kern="0" cap="all" spc="0" normalizeH="0" baseline="0" noProof="0" dirty="0" smtClean="0">
                <a:ln>
                  <a:noFill/>
                </a:ln>
                <a:effectLst/>
                <a:uLnTx/>
                <a:uFillTx/>
                <a:latin typeface="Arial Black"/>
                <a:ea typeface="+mj-ea"/>
                <a:cs typeface="+mj-cs"/>
              </a:rPr>
              <a:t/>
            </a:r>
            <a:br>
              <a:rPr kumimoji="0" lang="en-US" sz="1800" b="0" i="0" u="none" strike="noStrike" kern="0" cap="all" spc="0" normalizeH="0" baseline="0" noProof="0" dirty="0" smtClean="0">
                <a:ln>
                  <a:noFill/>
                </a:ln>
                <a:effectLst/>
                <a:uLnTx/>
                <a:uFillTx/>
                <a:latin typeface="Arial Black"/>
                <a:ea typeface="+mj-ea"/>
                <a:cs typeface="+mj-cs"/>
              </a:rPr>
            </a:br>
            <a:r>
              <a:rPr kumimoji="0" lang="ar-IQ" sz="1800" b="1" i="0" u="none" strike="noStrike" kern="0" cap="all" spc="0" normalizeH="0" baseline="0" noProof="0" dirty="0" smtClean="0">
                <a:ln>
                  <a:noFill/>
                </a:ln>
                <a:effectLst/>
                <a:uLnTx/>
                <a:uFillTx/>
                <a:latin typeface="Arial Black"/>
                <a:ea typeface="+mj-ea"/>
                <a:cs typeface="Tahoma"/>
              </a:rPr>
              <a:t>وزارة التعليم العالي والبحث العلمي</a:t>
            </a:r>
            <a:r>
              <a:rPr kumimoji="0" lang="en-US" sz="1800" b="0" i="0" u="none" strike="noStrike" kern="0" cap="all" spc="0" normalizeH="0" baseline="0" noProof="0" dirty="0" smtClean="0">
                <a:ln>
                  <a:noFill/>
                </a:ln>
                <a:effectLst/>
                <a:uLnTx/>
                <a:uFillTx/>
                <a:latin typeface="Arial Black"/>
                <a:ea typeface="+mj-ea"/>
                <a:cs typeface="+mj-cs"/>
              </a:rPr>
              <a:t/>
            </a:r>
            <a:br>
              <a:rPr kumimoji="0" lang="en-US" sz="1800" b="0" i="0" u="none" strike="noStrike" kern="0" cap="all" spc="0" normalizeH="0" baseline="0" noProof="0" dirty="0" smtClean="0">
                <a:ln>
                  <a:noFill/>
                </a:ln>
                <a:effectLst/>
                <a:uLnTx/>
                <a:uFillTx/>
                <a:latin typeface="Arial Black"/>
                <a:ea typeface="+mj-ea"/>
                <a:cs typeface="+mj-cs"/>
              </a:rPr>
            </a:br>
            <a:r>
              <a:rPr kumimoji="0" lang="ar-IQ" sz="1800" b="1" i="0" u="none" strike="noStrike" kern="0" cap="all" spc="0" normalizeH="0" baseline="0" noProof="0" dirty="0" smtClean="0">
                <a:ln>
                  <a:noFill/>
                </a:ln>
                <a:effectLst/>
                <a:uLnTx/>
                <a:uFillTx/>
                <a:latin typeface="Arial Black"/>
                <a:ea typeface="+mj-ea"/>
                <a:cs typeface="Tahoma"/>
              </a:rPr>
              <a:t>جامعة ديالى</a:t>
            </a:r>
            <a:r>
              <a:rPr kumimoji="0" lang="en-US" sz="1800" b="0" i="0" u="none" strike="noStrike" kern="0" cap="all" spc="0" normalizeH="0" baseline="0" noProof="0" dirty="0" smtClean="0">
                <a:ln>
                  <a:noFill/>
                </a:ln>
                <a:effectLst/>
                <a:uLnTx/>
                <a:uFillTx/>
                <a:latin typeface="Arial Black"/>
                <a:ea typeface="+mj-ea"/>
                <a:cs typeface="+mj-cs"/>
              </a:rPr>
              <a:t/>
            </a:r>
            <a:br>
              <a:rPr kumimoji="0" lang="en-US" sz="1800" b="0" i="0" u="none" strike="noStrike" kern="0" cap="all" spc="0" normalizeH="0" baseline="0" noProof="0" dirty="0" smtClean="0">
                <a:ln>
                  <a:noFill/>
                </a:ln>
                <a:effectLst/>
                <a:uLnTx/>
                <a:uFillTx/>
                <a:latin typeface="Arial Black"/>
                <a:ea typeface="+mj-ea"/>
                <a:cs typeface="+mj-cs"/>
              </a:rPr>
            </a:br>
            <a:r>
              <a:rPr kumimoji="0" lang="ar-IQ" sz="1800" b="1" i="0" u="none" strike="noStrike" kern="0" cap="all" spc="0" normalizeH="0" baseline="0" noProof="0" dirty="0" smtClean="0">
                <a:ln>
                  <a:noFill/>
                </a:ln>
                <a:effectLst/>
                <a:uLnTx/>
                <a:uFillTx/>
                <a:latin typeface="Arial Black"/>
                <a:ea typeface="+mj-ea"/>
                <a:cs typeface="Tahoma"/>
              </a:rPr>
              <a:t>كلية التربية للعلوم الصرفة</a:t>
            </a:r>
            <a:r>
              <a:rPr kumimoji="0" lang="en-US" sz="1800" b="0" i="0" u="none" strike="noStrike" kern="0" cap="all" spc="0" normalizeH="0" baseline="0" noProof="0" dirty="0" smtClean="0">
                <a:ln>
                  <a:noFill/>
                </a:ln>
                <a:effectLst/>
                <a:uLnTx/>
                <a:uFillTx/>
                <a:latin typeface="Arial Black"/>
                <a:ea typeface="+mj-ea"/>
                <a:cs typeface="+mj-cs"/>
              </a:rPr>
              <a:t/>
            </a:r>
            <a:br>
              <a:rPr kumimoji="0" lang="en-US" sz="1800" b="0" i="0" u="none" strike="noStrike" kern="0" cap="all" spc="0" normalizeH="0" baseline="0" noProof="0" dirty="0" smtClean="0">
                <a:ln>
                  <a:noFill/>
                </a:ln>
                <a:effectLst/>
                <a:uLnTx/>
                <a:uFillTx/>
                <a:latin typeface="Arial Black"/>
                <a:ea typeface="+mj-ea"/>
                <a:cs typeface="+mj-cs"/>
              </a:rPr>
            </a:br>
            <a:r>
              <a:rPr kumimoji="0" lang="ar-IQ" sz="1800" b="1" i="0" u="none" strike="noStrike" kern="0" cap="all" spc="0" normalizeH="0" baseline="0" noProof="0" dirty="0" smtClean="0">
                <a:ln>
                  <a:noFill/>
                </a:ln>
                <a:effectLst/>
                <a:uLnTx/>
                <a:uFillTx/>
                <a:latin typeface="Arial Black"/>
                <a:ea typeface="+mj-ea"/>
                <a:cs typeface="Tahoma"/>
              </a:rPr>
              <a:t>قسم علوم الحياة</a:t>
            </a:r>
            <a:endParaRPr kumimoji="0" lang="ar-IQ" sz="1800" b="0" i="0" u="none" strike="noStrike" kern="0" cap="none" spc="0" normalizeH="0" baseline="0" noProof="0" dirty="0" smtClean="0">
              <a:ln>
                <a:noFill/>
              </a:ln>
              <a:effectLst/>
              <a:uLnTx/>
              <a:uFillTx/>
            </a:endParaRPr>
          </a:p>
        </p:txBody>
      </p:sp>
      <p:sp>
        <p:nvSpPr>
          <p:cNvPr id="6" name="مستطيل 5"/>
          <p:cNvSpPr/>
          <p:nvPr/>
        </p:nvSpPr>
        <p:spPr>
          <a:xfrm>
            <a:off x="251518" y="1868407"/>
            <a:ext cx="8784977" cy="4844403"/>
          </a:xfrm>
          <a:prstGeom prst="rect">
            <a:avLst/>
          </a:prstGeom>
        </p:spPr>
        <p:txBody>
          <a:bodyPr wrap="square">
            <a:spAutoFit/>
          </a:bodyPr>
          <a:lstStyle/>
          <a:p>
            <a:pPr marL="274320" lvl="0" indent="-274320" algn="ctr">
              <a:spcBef>
                <a:spcPct val="20000"/>
              </a:spcBef>
              <a:buFont typeface="Arial" pitchFamily="34" charset="0"/>
              <a:buChar char="•"/>
              <a:defRPr/>
            </a:pPr>
            <a:r>
              <a:rPr lang="ar-IQ" sz="2800" b="1" i="1" dirty="0">
                <a:latin typeface="Candara"/>
                <a:cs typeface="Arial"/>
              </a:rPr>
              <a:t>عزل وتشخيص </a:t>
            </a:r>
            <a:r>
              <a:rPr lang="ar-SA" sz="2800" b="1" i="1" dirty="0">
                <a:latin typeface="Candara"/>
                <a:cs typeface="Arial"/>
              </a:rPr>
              <a:t>المجاميع ال</a:t>
            </a:r>
            <a:r>
              <a:rPr lang="ar-IQ" sz="2800" b="1" i="1" dirty="0">
                <a:latin typeface="Candara"/>
                <a:cs typeface="Arial"/>
              </a:rPr>
              <a:t>بكتري</a:t>
            </a:r>
            <a:r>
              <a:rPr lang="ar-SA" sz="2800" b="1" i="1" dirty="0">
                <a:latin typeface="Candara"/>
                <a:cs typeface="Arial"/>
              </a:rPr>
              <a:t>ة من الاشخاص الاصحاء</a:t>
            </a:r>
            <a:r>
              <a:rPr lang="ar-IQ" sz="2800" b="1" i="1" dirty="0">
                <a:latin typeface="Candara"/>
                <a:cs typeface="Arial"/>
              </a:rPr>
              <a:t> </a:t>
            </a:r>
            <a:endParaRPr lang="en-US" sz="2800" b="1" i="1" dirty="0">
              <a:latin typeface="Candara"/>
            </a:endParaRPr>
          </a:p>
          <a:p>
            <a:pPr marL="274320" lvl="0" indent="-274320" algn="ctr">
              <a:spcBef>
                <a:spcPct val="20000"/>
              </a:spcBef>
              <a:buFont typeface="Arial" pitchFamily="34" charset="0"/>
              <a:buChar char="•"/>
              <a:defRPr/>
            </a:pPr>
            <a:r>
              <a:rPr lang="ar-IQ" sz="2800" b="1" i="1" dirty="0">
                <a:latin typeface="Candara"/>
                <a:cs typeface="Arial"/>
              </a:rPr>
              <a:t>من مرض </a:t>
            </a:r>
            <a:r>
              <a:rPr lang="ar-SA" sz="2800" b="1" i="1" dirty="0">
                <a:latin typeface="Candara"/>
                <a:cs typeface="Arial"/>
              </a:rPr>
              <a:t>قرحة المعدة </a:t>
            </a:r>
            <a:endParaRPr lang="en-US" sz="2800" b="1" i="1" dirty="0">
              <a:latin typeface="Candara"/>
            </a:endParaRPr>
          </a:p>
          <a:p>
            <a:pPr marL="274320" lvl="0" indent="-274320" algn="ctr">
              <a:spcBef>
                <a:spcPct val="20000"/>
              </a:spcBef>
              <a:buFont typeface="Arial" pitchFamily="34" charset="0"/>
              <a:buChar char="•"/>
              <a:defRPr/>
            </a:pPr>
            <a:r>
              <a:rPr lang="ar-IQ" sz="2400" b="1" i="1" dirty="0">
                <a:latin typeface="Candara"/>
                <a:cs typeface="Arial"/>
              </a:rPr>
              <a:t>رسالة مقدمة الى </a:t>
            </a:r>
            <a:endParaRPr lang="en-US" sz="2400" b="1" i="1" dirty="0">
              <a:latin typeface="Candara"/>
            </a:endParaRPr>
          </a:p>
          <a:p>
            <a:pPr marL="274320" lvl="0" indent="-274320" algn="ctr">
              <a:spcBef>
                <a:spcPct val="20000"/>
              </a:spcBef>
              <a:buFont typeface="Arial" pitchFamily="34" charset="0"/>
              <a:buChar char="•"/>
              <a:defRPr/>
            </a:pPr>
            <a:r>
              <a:rPr lang="ar-IQ" b="1" i="1" dirty="0">
                <a:latin typeface="Candara"/>
                <a:cs typeface="Arial"/>
              </a:rPr>
              <a:t>مجلس كلية التربية للعلوم الصرفة / جامعة ديالى</a:t>
            </a:r>
            <a:endParaRPr lang="en-US" b="1" i="1" dirty="0">
              <a:latin typeface="Candara"/>
            </a:endParaRPr>
          </a:p>
          <a:p>
            <a:pPr marL="274320" lvl="0" indent="-274320" algn="ctr">
              <a:spcBef>
                <a:spcPct val="20000"/>
              </a:spcBef>
              <a:buFont typeface="Arial" pitchFamily="34" charset="0"/>
              <a:buChar char="•"/>
              <a:defRPr/>
            </a:pPr>
            <a:r>
              <a:rPr lang="ar-IQ" b="1" i="1" dirty="0">
                <a:latin typeface="Candara"/>
                <a:cs typeface="Arial"/>
              </a:rPr>
              <a:t>جزء من متطلبات نيل درجة الماجستير في علوم الحياة </a:t>
            </a:r>
            <a:endParaRPr lang="en-US" b="1" i="1" dirty="0">
              <a:latin typeface="Candara"/>
            </a:endParaRPr>
          </a:p>
          <a:p>
            <a:pPr marL="274320" lvl="0" indent="-274320" algn="ctr">
              <a:spcBef>
                <a:spcPct val="20000"/>
              </a:spcBef>
              <a:buFont typeface="Arial" pitchFamily="34" charset="0"/>
              <a:buChar char="•"/>
              <a:defRPr/>
            </a:pPr>
            <a:r>
              <a:rPr lang="ar-IQ" b="1" i="1" dirty="0">
                <a:latin typeface="Candara"/>
                <a:cs typeface="Arial"/>
              </a:rPr>
              <a:t>الأحياء المجهرية</a:t>
            </a:r>
            <a:endParaRPr lang="en-US" b="1" i="1" dirty="0">
              <a:latin typeface="Candara"/>
            </a:endParaRPr>
          </a:p>
          <a:p>
            <a:pPr marL="274320" lvl="0" indent="-274320" algn="ctr">
              <a:spcBef>
                <a:spcPct val="20000"/>
              </a:spcBef>
              <a:buFont typeface="Arial" pitchFamily="34" charset="0"/>
              <a:buChar char="•"/>
              <a:defRPr/>
            </a:pPr>
            <a:r>
              <a:rPr lang="ar-IQ" b="1" i="1" dirty="0">
                <a:latin typeface="Candara"/>
                <a:cs typeface="Arial"/>
              </a:rPr>
              <a:t>تقدمت بها الطالبة </a:t>
            </a:r>
            <a:endParaRPr lang="en-US" b="1" i="1" dirty="0">
              <a:latin typeface="Candara"/>
            </a:endParaRPr>
          </a:p>
          <a:p>
            <a:pPr marL="274320" lvl="0" indent="-274320" algn="ctr">
              <a:spcBef>
                <a:spcPct val="20000"/>
              </a:spcBef>
              <a:buFont typeface="Arial" pitchFamily="34" charset="0"/>
              <a:buChar char="•"/>
              <a:defRPr/>
            </a:pPr>
            <a:r>
              <a:rPr lang="ar-IQ" b="1" i="1" dirty="0">
                <a:latin typeface="Candara"/>
                <a:cs typeface="Arial"/>
              </a:rPr>
              <a:t>اماني رشيد مصطفى </a:t>
            </a:r>
            <a:endParaRPr lang="en-US" b="1" i="1" dirty="0">
              <a:latin typeface="Candara"/>
            </a:endParaRPr>
          </a:p>
          <a:p>
            <a:pPr marL="274320" lvl="0" indent="-274320" algn="ctr">
              <a:spcBef>
                <a:spcPct val="20000"/>
              </a:spcBef>
              <a:buFont typeface="Arial" pitchFamily="34" charset="0"/>
              <a:buChar char="•"/>
              <a:defRPr/>
            </a:pPr>
            <a:r>
              <a:rPr lang="ar-IQ" b="1" i="1" dirty="0">
                <a:latin typeface="Candara"/>
                <a:cs typeface="Arial"/>
              </a:rPr>
              <a:t>بكالوريوس علوم الحياة  </a:t>
            </a:r>
            <a:endParaRPr lang="en-US" b="1" i="1" dirty="0">
              <a:latin typeface="Candara"/>
            </a:endParaRPr>
          </a:p>
          <a:p>
            <a:pPr marL="274320" lvl="0" indent="-274320" algn="ctr">
              <a:spcBef>
                <a:spcPct val="20000"/>
              </a:spcBef>
              <a:buFont typeface="Arial" pitchFamily="34" charset="0"/>
              <a:buChar char="•"/>
              <a:defRPr/>
            </a:pPr>
            <a:r>
              <a:rPr lang="ar-IQ" b="1" i="1" dirty="0">
                <a:latin typeface="Candara"/>
                <a:cs typeface="Arial"/>
              </a:rPr>
              <a:t>كلية التربية للعلوم الصرفة / جامعة ديالى </a:t>
            </a:r>
            <a:r>
              <a:rPr lang="en-US" b="1" i="1" dirty="0">
                <a:latin typeface="Candara"/>
              </a:rPr>
              <a:t>2010 - 2011</a:t>
            </a:r>
          </a:p>
          <a:p>
            <a:pPr marL="274320" lvl="0" indent="-274320" algn="ctr">
              <a:spcBef>
                <a:spcPct val="20000"/>
              </a:spcBef>
              <a:buFont typeface="Arial" pitchFamily="34" charset="0"/>
              <a:buChar char="•"/>
              <a:defRPr/>
            </a:pPr>
            <a:r>
              <a:rPr lang="ar-IQ" b="1" i="1" dirty="0">
                <a:latin typeface="Candara"/>
                <a:cs typeface="Arial"/>
              </a:rPr>
              <a:t>بأشراف</a:t>
            </a:r>
            <a:endParaRPr lang="en-US" b="1" i="1" dirty="0">
              <a:latin typeface="Candara"/>
            </a:endParaRPr>
          </a:p>
          <a:p>
            <a:pPr marL="274320" lvl="0" indent="-274320" algn="ctr">
              <a:spcBef>
                <a:spcPct val="20000"/>
              </a:spcBef>
              <a:buFont typeface="Arial" pitchFamily="34" charset="0"/>
              <a:buChar char="•"/>
              <a:defRPr/>
            </a:pPr>
            <a:r>
              <a:rPr lang="ar-IQ" sz="2000" b="1" i="1" dirty="0" err="1">
                <a:latin typeface="Candara"/>
                <a:cs typeface="Arial"/>
              </a:rPr>
              <a:t>أ.د</a:t>
            </a:r>
            <a:r>
              <a:rPr lang="ar-IQ" sz="2000" b="1" i="1" dirty="0">
                <a:latin typeface="Candara"/>
                <a:cs typeface="Arial"/>
              </a:rPr>
              <a:t> عدنان نعمة </a:t>
            </a:r>
            <a:r>
              <a:rPr lang="ar-IQ" sz="2000" b="1" i="1" dirty="0" err="1">
                <a:latin typeface="Candara"/>
                <a:cs typeface="Arial"/>
              </a:rPr>
              <a:t>عبدالرضا</a:t>
            </a:r>
            <a:r>
              <a:rPr lang="ar-IQ" sz="2000" b="1" i="1" dirty="0">
                <a:latin typeface="Candara"/>
                <a:cs typeface="Arial"/>
              </a:rPr>
              <a:t>                  د. عادل حسن الحسيني</a:t>
            </a:r>
            <a:endParaRPr lang="en-US" sz="2000" b="1" i="1" dirty="0">
              <a:latin typeface="Candara"/>
            </a:endParaRPr>
          </a:p>
          <a:p>
            <a:pPr marL="274320" lvl="0" indent="-274320" algn="ctr">
              <a:spcBef>
                <a:spcPct val="20000"/>
              </a:spcBef>
              <a:buFont typeface="Arial" pitchFamily="34" charset="0"/>
              <a:buChar char="•"/>
              <a:defRPr/>
            </a:pPr>
            <a:r>
              <a:rPr lang="ar-IQ" b="1" i="1" dirty="0">
                <a:latin typeface="Candara"/>
                <a:cs typeface="Arial"/>
              </a:rPr>
              <a:t>ذو القعدة    </a:t>
            </a:r>
            <a:r>
              <a:rPr lang="en-US" b="1" i="1" dirty="0">
                <a:latin typeface="Candara"/>
              </a:rPr>
              <a:t>1437</a:t>
            </a:r>
            <a:r>
              <a:rPr lang="ar-IQ" b="1" i="1" dirty="0">
                <a:latin typeface="Candara"/>
                <a:cs typeface="Arial"/>
              </a:rPr>
              <a:t>  ﻫ                                                       آب   </a:t>
            </a:r>
            <a:r>
              <a:rPr lang="en-US" b="1" i="1" dirty="0">
                <a:latin typeface="Candara"/>
              </a:rPr>
              <a:t>2016</a:t>
            </a:r>
            <a:r>
              <a:rPr lang="ar-IQ" b="1" i="1" dirty="0">
                <a:latin typeface="Candara"/>
                <a:cs typeface="Arial"/>
              </a:rPr>
              <a:t>  م</a:t>
            </a:r>
            <a:endParaRPr lang="en-US" b="1" i="1" dirty="0">
              <a:latin typeface="Candara"/>
            </a:endParaRPr>
          </a:p>
        </p:txBody>
      </p:sp>
    </p:spTree>
    <p:extLst>
      <p:ext uri="{BB962C8B-B14F-4D97-AF65-F5344CB8AC3E}">
        <p14:creationId xmlns:p14="http://schemas.microsoft.com/office/powerpoint/2010/main" xmlns="" val="138219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87624" y="620688"/>
            <a:ext cx="6768752" cy="769441"/>
          </a:xfrm>
          <a:prstGeom prst="rect">
            <a:avLst/>
          </a:prstGeom>
        </p:spPr>
        <p:txBody>
          <a:bodyPr wrap="square">
            <a:spAutoFit/>
          </a:bodyPr>
          <a:lstStyle/>
          <a:p>
            <a:pPr lvl="0" algn="ctr" fontAlgn="base">
              <a:spcBef>
                <a:spcPct val="0"/>
              </a:spcBef>
              <a:spcAft>
                <a:spcPct val="0"/>
              </a:spcAft>
            </a:pPr>
            <a:r>
              <a:rPr lang="ar-IQ" sz="2000" b="1" dirty="0">
                <a:solidFill>
                  <a:srgbClr val="3F3F3F"/>
                </a:solidFill>
                <a:latin typeface="Verdana" pitchFamily="34" charset="0"/>
                <a:cs typeface="Arial" pitchFamily="34" charset="0"/>
              </a:rPr>
              <a:t>جدول (</a:t>
            </a:r>
            <a:r>
              <a:rPr lang="en-US" sz="2000" b="1" dirty="0">
                <a:solidFill>
                  <a:srgbClr val="3F3F3F"/>
                </a:solidFill>
                <a:latin typeface="Verdana" pitchFamily="34" charset="0"/>
                <a:cs typeface="Arial" pitchFamily="34" charset="0"/>
              </a:rPr>
              <a:t>1-4</a:t>
            </a:r>
            <a:r>
              <a:rPr lang="ar-IQ" sz="2000" b="1" dirty="0">
                <a:solidFill>
                  <a:srgbClr val="3F3F3F"/>
                </a:solidFill>
                <a:latin typeface="Verdana" pitchFamily="34" charset="0"/>
                <a:cs typeface="Arial" pitchFamily="34" charset="0"/>
              </a:rPr>
              <a:t>)</a:t>
            </a:r>
            <a:endParaRPr lang="en-US" sz="2000" dirty="0">
              <a:solidFill>
                <a:srgbClr val="3F3F3F"/>
              </a:solidFill>
              <a:latin typeface="Verdana" pitchFamily="34" charset="0"/>
              <a:cs typeface="Arial" pitchFamily="34" charset="0"/>
            </a:endParaRPr>
          </a:p>
          <a:p>
            <a:pPr lvl="0" algn="ctr" fontAlgn="base">
              <a:spcBef>
                <a:spcPct val="0"/>
              </a:spcBef>
              <a:spcAft>
                <a:spcPct val="0"/>
              </a:spcAft>
            </a:pPr>
            <a:r>
              <a:rPr lang="ar-IQ" sz="2400" b="1" dirty="0">
                <a:solidFill>
                  <a:srgbClr val="3F3F3F"/>
                </a:solidFill>
                <a:latin typeface="Verdana" pitchFamily="34" charset="0"/>
                <a:cs typeface="Arial" pitchFamily="34" charset="0"/>
              </a:rPr>
              <a:t>يوضح مدى ملائمة الأوساط </a:t>
            </a:r>
            <a:r>
              <a:rPr lang="ar-IQ" sz="2400" b="1" dirty="0" err="1">
                <a:solidFill>
                  <a:srgbClr val="3F3F3F"/>
                </a:solidFill>
                <a:latin typeface="Verdana" pitchFamily="34" charset="0"/>
                <a:cs typeface="Arial" pitchFamily="34" charset="0"/>
              </a:rPr>
              <a:t>الزرعية</a:t>
            </a:r>
            <a:r>
              <a:rPr lang="ar-IQ" sz="2400" b="1" dirty="0">
                <a:solidFill>
                  <a:srgbClr val="3F3F3F"/>
                </a:solidFill>
                <a:latin typeface="Verdana" pitchFamily="34" charset="0"/>
                <a:cs typeface="Arial" pitchFamily="34" charset="0"/>
              </a:rPr>
              <a:t> لبكتريا </a:t>
            </a:r>
            <a:r>
              <a:rPr lang="en-US" sz="2400" b="1" i="1" dirty="0" err="1">
                <a:solidFill>
                  <a:srgbClr val="3F3F3F"/>
                </a:solidFill>
                <a:latin typeface="Verdana" pitchFamily="34" charset="0"/>
                <a:cs typeface="Arial" pitchFamily="34" charset="0"/>
              </a:rPr>
              <a:t>F.pransnitzii</a:t>
            </a:r>
            <a:endParaRPr lang="ar-SA" sz="2400" dirty="0">
              <a:solidFill>
                <a:srgbClr val="3F3F3F"/>
              </a:solidFill>
              <a:latin typeface="Verdana" pitchFamily="34" charset="0"/>
              <a:cs typeface="Arial" pitchFamily="34" charset="0"/>
            </a:endParaRPr>
          </a:p>
        </p:txBody>
      </p:sp>
      <p:graphicFrame>
        <p:nvGraphicFramePr>
          <p:cNvPr id="6" name="جدول 5"/>
          <p:cNvGraphicFramePr>
            <a:graphicFrameLocks noGrp="1"/>
          </p:cNvGraphicFramePr>
          <p:nvPr>
            <p:extLst>
              <p:ext uri="{D42A27DB-BD31-4B8C-83A1-F6EECF244321}">
                <p14:modId xmlns:p14="http://schemas.microsoft.com/office/powerpoint/2010/main" xmlns="" val="1960242186"/>
              </p:ext>
            </p:extLst>
          </p:nvPr>
        </p:nvGraphicFramePr>
        <p:xfrm>
          <a:off x="611559" y="1556792"/>
          <a:ext cx="7992889" cy="4788577"/>
        </p:xfrm>
        <a:graphic>
          <a:graphicData uri="http://schemas.openxmlformats.org/drawingml/2006/table">
            <a:tbl>
              <a:tblPr rtl="1" firstRow="1" firstCol="1" bandRow="1">
                <a:tableStyleId>{5C22544A-7EE6-4342-B048-85BDC9FD1C3A}</a:tableStyleId>
              </a:tblPr>
              <a:tblGrid>
                <a:gridCol w="2725718"/>
                <a:gridCol w="2697524"/>
                <a:gridCol w="2569647"/>
              </a:tblGrid>
              <a:tr h="875152">
                <a:tc>
                  <a:txBody>
                    <a:bodyPr/>
                    <a:lstStyle/>
                    <a:p>
                      <a:pPr algn="ctr" rtl="1">
                        <a:lnSpc>
                          <a:spcPct val="150000"/>
                        </a:lnSpc>
                        <a:spcAft>
                          <a:spcPts val="0"/>
                        </a:spcAft>
                      </a:pPr>
                      <a:r>
                        <a:rPr lang="ar-IQ" sz="2400" b="1" dirty="0">
                          <a:solidFill>
                            <a:schemeClr val="tx1"/>
                          </a:solidFill>
                          <a:effectLst/>
                        </a:rPr>
                        <a:t>نوع الوسط</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a:solidFill>
                            <a:schemeClr val="tx1"/>
                          </a:solidFill>
                          <a:effectLst/>
                        </a:rPr>
                        <a:t>مستوى الملائمة</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a:solidFill>
                            <a:schemeClr val="tx1"/>
                          </a:solidFill>
                          <a:effectLst/>
                        </a:rPr>
                        <a:t>المدة الزمنية للحضن </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768048">
                <a:tc>
                  <a:txBody>
                    <a:bodyPr/>
                    <a:lstStyle/>
                    <a:p>
                      <a:pPr algn="ctr" rtl="1">
                        <a:lnSpc>
                          <a:spcPct val="150000"/>
                        </a:lnSpc>
                        <a:spcAft>
                          <a:spcPts val="0"/>
                        </a:spcAft>
                      </a:pPr>
                      <a:r>
                        <a:rPr lang="en-US" sz="2400" b="1">
                          <a:solidFill>
                            <a:schemeClr val="tx1"/>
                          </a:solidFill>
                          <a:effectLst/>
                        </a:rPr>
                        <a:t>YcFA</a:t>
                      </a:r>
                      <a:endParaRPr lang="en-US" sz="2400" b="1">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smtClean="0">
                          <a:solidFill>
                            <a:schemeClr val="tx1"/>
                          </a:solidFill>
                          <a:effectLst/>
                        </a:rPr>
                        <a:t> ++        كثافة </a:t>
                      </a:r>
                      <a:r>
                        <a:rPr lang="ar-IQ" sz="2400" b="1" dirty="0">
                          <a:solidFill>
                            <a:schemeClr val="tx1"/>
                          </a:solidFill>
                          <a:effectLst/>
                        </a:rPr>
                        <a:t>عالية</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a:solidFill>
                            <a:schemeClr val="tx1"/>
                          </a:solidFill>
                          <a:effectLst/>
                        </a:rPr>
                        <a:t>خلال </a:t>
                      </a:r>
                      <a:r>
                        <a:rPr lang="en-US" sz="2400" b="1" dirty="0">
                          <a:solidFill>
                            <a:schemeClr val="tx1"/>
                          </a:solidFill>
                          <a:effectLst/>
                        </a:rPr>
                        <a:t>24</a:t>
                      </a:r>
                      <a:r>
                        <a:rPr lang="ar-IQ" sz="2400" b="1" dirty="0">
                          <a:solidFill>
                            <a:schemeClr val="tx1"/>
                          </a:solidFill>
                          <a:effectLst/>
                        </a:rPr>
                        <a:t> ساعة </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710268">
                <a:tc>
                  <a:txBody>
                    <a:bodyPr/>
                    <a:lstStyle/>
                    <a:p>
                      <a:pPr algn="ctr" rtl="1">
                        <a:lnSpc>
                          <a:spcPct val="150000"/>
                        </a:lnSpc>
                        <a:spcAft>
                          <a:spcPts val="0"/>
                        </a:spcAft>
                      </a:pPr>
                      <a:r>
                        <a:rPr lang="en-US" sz="2400" b="1" dirty="0">
                          <a:solidFill>
                            <a:schemeClr val="tx1"/>
                          </a:solidFill>
                          <a:effectLst/>
                        </a:rPr>
                        <a:t>Maconky agar </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smtClean="0">
                          <a:solidFill>
                            <a:schemeClr val="tx1"/>
                          </a:solidFill>
                          <a:effectLst/>
                        </a:rPr>
                        <a:t> +         متوسط </a:t>
                      </a:r>
                      <a:r>
                        <a:rPr lang="ar-IQ" sz="2400" b="1" dirty="0">
                          <a:solidFill>
                            <a:schemeClr val="tx1"/>
                          </a:solidFill>
                          <a:effectLst/>
                        </a:rPr>
                        <a:t>الكثافة</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a:solidFill>
                            <a:schemeClr val="tx1"/>
                          </a:solidFill>
                          <a:effectLst/>
                        </a:rPr>
                        <a:t>خلال </a:t>
                      </a:r>
                      <a:r>
                        <a:rPr lang="en-US" sz="2400" b="1" dirty="0">
                          <a:solidFill>
                            <a:schemeClr val="tx1"/>
                          </a:solidFill>
                          <a:effectLst/>
                        </a:rPr>
                        <a:t>48</a:t>
                      </a:r>
                      <a:r>
                        <a:rPr lang="ar-IQ" sz="2400" b="1" dirty="0">
                          <a:solidFill>
                            <a:schemeClr val="tx1"/>
                          </a:solidFill>
                          <a:effectLst/>
                        </a:rPr>
                        <a:t> ساعة </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789189">
                <a:tc>
                  <a:txBody>
                    <a:bodyPr/>
                    <a:lstStyle/>
                    <a:p>
                      <a:pPr algn="ctr" rtl="1">
                        <a:lnSpc>
                          <a:spcPct val="150000"/>
                        </a:lnSpc>
                        <a:spcAft>
                          <a:spcPts val="0"/>
                        </a:spcAft>
                      </a:pPr>
                      <a:r>
                        <a:rPr lang="en-US" sz="2400" b="1">
                          <a:solidFill>
                            <a:schemeClr val="tx1"/>
                          </a:solidFill>
                          <a:effectLst/>
                        </a:rPr>
                        <a:t>Nutrant broth </a:t>
                      </a:r>
                      <a:endParaRPr lang="en-US" sz="2400" b="1">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smtClean="0">
                          <a:solidFill>
                            <a:schemeClr val="tx1"/>
                          </a:solidFill>
                          <a:effectLst/>
                        </a:rPr>
                        <a:t> +         متوسط </a:t>
                      </a:r>
                      <a:r>
                        <a:rPr lang="ar-IQ" sz="2400" b="1" dirty="0">
                          <a:solidFill>
                            <a:schemeClr val="tx1"/>
                          </a:solidFill>
                          <a:effectLst/>
                        </a:rPr>
                        <a:t>الكثافة</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a:solidFill>
                            <a:schemeClr val="tx1"/>
                          </a:solidFill>
                          <a:effectLst/>
                        </a:rPr>
                        <a:t>خلال </a:t>
                      </a:r>
                      <a:r>
                        <a:rPr lang="en-US" sz="2400" b="1" dirty="0">
                          <a:solidFill>
                            <a:schemeClr val="tx1"/>
                          </a:solidFill>
                          <a:effectLst/>
                        </a:rPr>
                        <a:t>48</a:t>
                      </a:r>
                      <a:r>
                        <a:rPr lang="ar-IQ" sz="2400" b="1" dirty="0">
                          <a:solidFill>
                            <a:schemeClr val="tx1"/>
                          </a:solidFill>
                          <a:effectLst/>
                        </a:rPr>
                        <a:t> ساعة </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26847">
                <a:tc>
                  <a:txBody>
                    <a:bodyPr/>
                    <a:lstStyle/>
                    <a:p>
                      <a:pPr algn="ctr" rtl="1">
                        <a:lnSpc>
                          <a:spcPct val="150000"/>
                        </a:lnSpc>
                        <a:spcAft>
                          <a:spcPts val="0"/>
                        </a:spcAft>
                      </a:pPr>
                      <a:r>
                        <a:rPr lang="en-US" sz="2400" b="1">
                          <a:solidFill>
                            <a:schemeClr val="tx1"/>
                          </a:solidFill>
                          <a:effectLst/>
                        </a:rPr>
                        <a:t>Brain &amp; Heart infistion agar</a:t>
                      </a:r>
                      <a:endParaRPr lang="en-US" sz="2400" b="1">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smtClean="0">
                          <a:solidFill>
                            <a:schemeClr val="tx1"/>
                          </a:solidFill>
                          <a:effectLst/>
                        </a:rPr>
                        <a:t> -           لا </a:t>
                      </a:r>
                      <a:r>
                        <a:rPr lang="ar-IQ" sz="2400" b="1" dirty="0">
                          <a:solidFill>
                            <a:schemeClr val="tx1"/>
                          </a:solidFill>
                          <a:effectLst/>
                        </a:rPr>
                        <a:t>يوجد نمو</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a:solidFill>
                            <a:schemeClr val="tx1"/>
                          </a:solidFill>
                          <a:effectLst/>
                        </a:rPr>
                        <a:t>خلال </a:t>
                      </a:r>
                      <a:r>
                        <a:rPr lang="en-US" sz="2400" b="1" dirty="0">
                          <a:solidFill>
                            <a:schemeClr val="tx1"/>
                          </a:solidFill>
                          <a:effectLst/>
                        </a:rPr>
                        <a:t>72</a:t>
                      </a:r>
                      <a:r>
                        <a:rPr lang="ar-IQ" sz="2400" b="1" dirty="0">
                          <a:solidFill>
                            <a:schemeClr val="tx1"/>
                          </a:solidFill>
                          <a:effectLst/>
                        </a:rPr>
                        <a:t> ساعة</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42413">
                <a:tc>
                  <a:txBody>
                    <a:bodyPr/>
                    <a:lstStyle/>
                    <a:p>
                      <a:pPr algn="ctr" rtl="1">
                        <a:lnSpc>
                          <a:spcPct val="150000"/>
                        </a:lnSpc>
                        <a:spcAft>
                          <a:spcPts val="0"/>
                        </a:spcAft>
                      </a:pPr>
                      <a:r>
                        <a:rPr lang="en-US" sz="2400" b="1">
                          <a:solidFill>
                            <a:schemeClr val="tx1"/>
                          </a:solidFill>
                          <a:effectLst/>
                        </a:rPr>
                        <a:t>Blood agar </a:t>
                      </a:r>
                      <a:endParaRPr lang="en-US" sz="2400" b="1">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smtClean="0">
                          <a:solidFill>
                            <a:schemeClr val="tx1"/>
                          </a:solidFill>
                          <a:effectLst/>
                        </a:rPr>
                        <a:t> -          لا </a:t>
                      </a:r>
                      <a:r>
                        <a:rPr lang="ar-IQ" sz="2400" b="1" dirty="0">
                          <a:solidFill>
                            <a:schemeClr val="tx1"/>
                          </a:solidFill>
                          <a:effectLst/>
                        </a:rPr>
                        <a:t>يوجد نمو </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50000"/>
                        </a:lnSpc>
                        <a:spcAft>
                          <a:spcPts val="0"/>
                        </a:spcAft>
                      </a:pPr>
                      <a:r>
                        <a:rPr lang="ar-IQ" sz="2400" b="1" dirty="0">
                          <a:solidFill>
                            <a:schemeClr val="tx1"/>
                          </a:solidFill>
                          <a:effectLst/>
                        </a:rPr>
                        <a:t>خلال </a:t>
                      </a:r>
                      <a:r>
                        <a:rPr lang="en-US" sz="2400" b="1" dirty="0">
                          <a:solidFill>
                            <a:schemeClr val="tx1"/>
                          </a:solidFill>
                          <a:effectLst/>
                        </a:rPr>
                        <a:t>72</a:t>
                      </a:r>
                      <a:r>
                        <a:rPr lang="ar-IQ" sz="2400" b="1" dirty="0">
                          <a:solidFill>
                            <a:schemeClr val="tx1"/>
                          </a:solidFill>
                          <a:effectLst/>
                        </a:rPr>
                        <a:t>ساعة </a:t>
                      </a:r>
                      <a:endParaRPr lang="en-US" sz="2400" b="1" dirty="0">
                        <a:solidFill>
                          <a:schemeClr val="tx1"/>
                        </a:solidFill>
                        <a:effectLst/>
                        <a:latin typeface="Times New Roman"/>
                        <a:ea typeface="Calibri"/>
                        <a:cs typeface="Arial"/>
                      </a:endParaRPr>
                    </a:p>
                  </a:txBody>
                  <a:tcPr marL="57474" marR="57474"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73155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310030" y="1965033"/>
            <a:ext cx="9324528" cy="45385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 name="مستطيل 10"/>
          <p:cNvSpPr/>
          <p:nvPr/>
        </p:nvSpPr>
        <p:spPr>
          <a:xfrm>
            <a:off x="251520" y="764704"/>
            <a:ext cx="8136904" cy="1200329"/>
          </a:xfrm>
          <a:prstGeom prst="rect">
            <a:avLst/>
          </a:prstGeom>
        </p:spPr>
        <p:txBody>
          <a:bodyPr wrap="square">
            <a:spAutoFit/>
          </a:bodyPr>
          <a:lstStyle/>
          <a:p>
            <a:pPr algn="ctr"/>
            <a:r>
              <a:rPr lang="ar-IQ" sz="2400" b="1" dirty="0" smtClean="0"/>
              <a:t>جدول ( </a:t>
            </a:r>
            <a:r>
              <a:rPr lang="en-US" sz="2400" b="1" dirty="0" smtClean="0"/>
              <a:t>2-4</a:t>
            </a:r>
            <a:r>
              <a:rPr lang="ar-IQ" sz="2400" b="1" dirty="0" smtClean="0"/>
              <a:t>)</a:t>
            </a:r>
            <a:r>
              <a:rPr lang="en-US" sz="2400" b="1" dirty="0" smtClean="0"/>
              <a:t/>
            </a:r>
            <a:br>
              <a:rPr lang="en-US" sz="2400" b="1" dirty="0" smtClean="0"/>
            </a:br>
            <a:r>
              <a:rPr lang="ar-IQ" sz="2400" b="1" dirty="0" smtClean="0"/>
              <a:t>يبين نتائج زرع عينات </a:t>
            </a:r>
            <a:r>
              <a:rPr lang="ar-IQ" sz="2400" b="1" dirty="0" err="1" smtClean="0"/>
              <a:t>مسحات</a:t>
            </a:r>
            <a:r>
              <a:rPr lang="ar-IQ" sz="2400" b="1" dirty="0" smtClean="0"/>
              <a:t> الناظور لكلا الجنسين والمتراوحة اعمارهم بين </a:t>
            </a:r>
            <a:br>
              <a:rPr lang="ar-IQ" sz="2400" b="1" dirty="0" smtClean="0"/>
            </a:br>
            <a:r>
              <a:rPr lang="ar-IQ" sz="2400" b="1" dirty="0" smtClean="0"/>
              <a:t>(</a:t>
            </a:r>
            <a:r>
              <a:rPr lang="en-US" sz="2400" b="1" dirty="0" smtClean="0"/>
              <a:t>80-18</a:t>
            </a:r>
            <a:r>
              <a:rPr lang="ar-IQ" sz="2400" b="1" dirty="0" smtClean="0"/>
              <a:t>) سنة ويوضح الحالات المرضية واعداد الاصابات</a:t>
            </a:r>
            <a:endParaRPr lang="ar-IQ" sz="2400" b="1" dirty="0"/>
          </a:p>
        </p:txBody>
      </p:sp>
    </p:spTree>
    <p:extLst>
      <p:ext uri="{BB962C8B-B14F-4D97-AF65-F5344CB8AC3E}">
        <p14:creationId xmlns:p14="http://schemas.microsoft.com/office/powerpoint/2010/main" xmlns="" val="3725024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548680"/>
            <a:ext cx="8352928" cy="1077218"/>
          </a:xfrm>
          <a:prstGeom prst="rect">
            <a:avLst/>
          </a:prstGeom>
        </p:spPr>
        <p:txBody>
          <a:bodyPr wrap="square">
            <a:spAutoFit/>
          </a:bodyPr>
          <a:lstStyle/>
          <a:p>
            <a:pPr algn="ctr"/>
            <a:r>
              <a:rPr lang="ar-IQ" sz="2000" b="1" dirty="0" smtClean="0"/>
              <a:t>جدول رقم (</a:t>
            </a:r>
            <a:r>
              <a:rPr lang="ar-IQ" sz="2400" b="1" dirty="0" smtClean="0"/>
              <a:t>4-3</a:t>
            </a:r>
            <a:r>
              <a:rPr lang="ar-IQ" sz="2000" b="1" dirty="0" smtClean="0"/>
              <a:t>)</a:t>
            </a:r>
            <a:r>
              <a:rPr lang="en-US" sz="2000" b="1" dirty="0" smtClean="0"/>
              <a:t/>
            </a:r>
            <a:br>
              <a:rPr lang="en-US" sz="2000" b="1" dirty="0" smtClean="0"/>
            </a:br>
            <a:r>
              <a:rPr lang="ar-IQ" sz="2000" b="1" dirty="0" smtClean="0"/>
              <a:t> يبين اعداد الاصحاء والمرضى من كلا الجنسين والفئات العمرية الذين خضعوا لفحص الناظور في مستشفى عام بعقوبة التعليمي.</a:t>
            </a:r>
            <a:endParaRPr lang="ar-IQ" sz="2000" b="1" dirty="0"/>
          </a:p>
        </p:txBody>
      </p:sp>
      <p:graphicFrame>
        <p:nvGraphicFramePr>
          <p:cNvPr id="7" name="جدول 6"/>
          <p:cNvGraphicFramePr>
            <a:graphicFrameLocks noGrp="1"/>
          </p:cNvGraphicFramePr>
          <p:nvPr>
            <p:extLst>
              <p:ext uri="{D42A27DB-BD31-4B8C-83A1-F6EECF244321}">
                <p14:modId xmlns:p14="http://schemas.microsoft.com/office/powerpoint/2010/main" xmlns="" val="3721544856"/>
              </p:ext>
            </p:extLst>
          </p:nvPr>
        </p:nvGraphicFramePr>
        <p:xfrm>
          <a:off x="251520" y="1705389"/>
          <a:ext cx="8640960" cy="5044049"/>
        </p:xfrm>
        <a:graphic>
          <a:graphicData uri="http://schemas.openxmlformats.org/drawingml/2006/table">
            <a:tbl>
              <a:tblPr rtl="1" firstRow="1" firstCol="1" bandRow="1">
                <a:tableStyleId>{5C22544A-7EE6-4342-B048-85BDC9FD1C3A}</a:tableStyleId>
              </a:tblPr>
              <a:tblGrid>
                <a:gridCol w="913964"/>
                <a:gridCol w="2204737"/>
                <a:gridCol w="1786235"/>
                <a:gridCol w="1691633"/>
                <a:gridCol w="2044391"/>
              </a:tblGrid>
              <a:tr h="685409">
                <a:tc>
                  <a:txBody>
                    <a:bodyPr/>
                    <a:lstStyle/>
                    <a:p>
                      <a:pPr algn="ctr" rtl="1">
                        <a:lnSpc>
                          <a:spcPct val="130000"/>
                        </a:lnSpc>
                        <a:spcAft>
                          <a:spcPts val="0"/>
                        </a:spcAft>
                      </a:pPr>
                      <a:r>
                        <a:rPr lang="ar-IQ" sz="1600" b="1" dirty="0">
                          <a:solidFill>
                            <a:schemeClr val="tx1"/>
                          </a:solidFill>
                          <a:effectLst/>
                        </a:rPr>
                        <a:t>ت</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1600" b="1">
                          <a:solidFill>
                            <a:schemeClr val="tx1"/>
                          </a:solidFill>
                          <a:effectLst/>
                        </a:rPr>
                        <a:t>نوع العينة</a:t>
                      </a:r>
                      <a:endParaRPr lang="en-US" sz="2000" b="1">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1600" b="1" dirty="0">
                          <a:solidFill>
                            <a:schemeClr val="tx1"/>
                          </a:solidFill>
                          <a:effectLst/>
                        </a:rPr>
                        <a:t>العدد</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1600" b="1">
                          <a:solidFill>
                            <a:schemeClr val="tx1"/>
                          </a:solidFill>
                          <a:effectLst/>
                        </a:rPr>
                        <a:t>الجنس</a:t>
                      </a:r>
                      <a:endParaRPr lang="en-US" sz="2000" b="1">
                        <a:solidFill>
                          <a:schemeClr val="tx1"/>
                        </a:solidFill>
                        <a:effectLst/>
                      </a:endParaRPr>
                    </a:p>
                    <a:p>
                      <a:pPr algn="ctr" rtl="1">
                        <a:lnSpc>
                          <a:spcPct val="130000"/>
                        </a:lnSpc>
                        <a:spcAft>
                          <a:spcPts val="0"/>
                        </a:spcAft>
                      </a:pPr>
                      <a:r>
                        <a:rPr lang="ar-IQ" sz="1600" b="1">
                          <a:solidFill>
                            <a:schemeClr val="tx1"/>
                          </a:solidFill>
                          <a:effectLst/>
                        </a:rPr>
                        <a:t>الذكور  الاناث</a:t>
                      </a:r>
                      <a:endParaRPr lang="en-US" sz="2000" b="1">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1600" b="1" dirty="0">
                          <a:solidFill>
                            <a:schemeClr val="tx1"/>
                          </a:solidFill>
                          <a:effectLst/>
                        </a:rPr>
                        <a:t>العمر</a:t>
                      </a:r>
                      <a:endParaRPr lang="en-US" sz="2000" b="1" dirty="0">
                        <a:solidFill>
                          <a:schemeClr val="tx1"/>
                        </a:solidFill>
                        <a:effectLst/>
                      </a:endParaRPr>
                    </a:p>
                    <a:p>
                      <a:pPr algn="ctr" rtl="1">
                        <a:lnSpc>
                          <a:spcPct val="130000"/>
                        </a:lnSpc>
                        <a:spcAft>
                          <a:spcPts val="0"/>
                        </a:spcAft>
                      </a:pPr>
                      <a:r>
                        <a:rPr lang="ar-IQ" sz="1600" b="1" dirty="0">
                          <a:solidFill>
                            <a:schemeClr val="tx1"/>
                          </a:solidFill>
                          <a:effectLst/>
                        </a:rPr>
                        <a:t>(يوم)    (سنة)</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29657">
                <a:tc>
                  <a:txBody>
                    <a:bodyPr/>
                    <a:lstStyle/>
                    <a:p>
                      <a:pPr algn="ctr" rtl="1">
                        <a:lnSpc>
                          <a:spcPct val="130000"/>
                        </a:lnSpc>
                        <a:spcAft>
                          <a:spcPts val="0"/>
                        </a:spcAft>
                      </a:pPr>
                      <a:r>
                        <a:rPr lang="ar-IQ" sz="1600" b="1" dirty="0">
                          <a:solidFill>
                            <a:schemeClr val="tx1"/>
                          </a:solidFill>
                          <a:effectLst/>
                        </a:rPr>
                        <a:t>1</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مسحات الناظور</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(المرضى) </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 </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المجموع</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8</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14</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7</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29</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2          6</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10        4</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5          2</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17        12</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(30 -  18)</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(60 -  31)</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(80 -  61)</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912071">
                <a:tc>
                  <a:txBody>
                    <a:bodyPr/>
                    <a:lstStyle/>
                    <a:p>
                      <a:pPr algn="ctr" rtl="1">
                        <a:lnSpc>
                          <a:spcPct val="130000"/>
                        </a:lnSpc>
                        <a:spcAft>
                          <a:spcPts val="0"/>
                        </a:spcAft>
                      </a:pPr>
                      <a:r>
                        <a:rPr lang="ar-IQ" sz="1600" b="1" dirty="0">
                          <a:solidFill>
                            <a:schemeClr val="tx1"/>
                          </a:solidFill>
                          <a:effectLst/>
                        </a:rPr>
                        <a:t>2</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a:solidFill>
                            <a:schemeClr val="tx1"/>
                          </a:solidFill>
                          <a:effectLst/>
                        </a:rPr>
                        <a:t>مسحات الناظور </a:t>
                      </a:r>
                      <a:endParaRPr lang="en-US" sz="2000" b="1">
                        <a:solidFill>
                          <a:schemeClr val="tx1"/>
                        </a:solidFill>
                        <a:effectLst/>
                      </a:endParaRPr>
                    </a:p>
                    <a:p>
                      <a:pPr algn="ctr" rtl="1">
                        <a:lnSpc>
                          <a:spcPct val="130000"/>
                        </a:lnSpc>
                        <a:spcAft>
                          <a:spcPts val="0"/>
                        </a:spcAft>
                      </a:pPr>
                      <a:r>
                        <a:rPr lang="ar-IQ" sz="2000" b="1">
                          <a:solidFill>
                            <a:schemeClr val="tx1"/>
                          </a:solidFill>
                          <a:effectLst/>
                        </a:rPr>
                        <a:t>(الاصحاء)</a:t>
                      </a:r>
                      <a:endParaRPr lang="en-US" sz="2000" b="1">
                        <a:solidFill>
                          <a:schemeClr val="tx1"/>
                        </a:solidFill>
                        <a:effectLst/>
                      </a:endParaRPr>
                    </a:p>
                    <a:p>
                      <a:pPr algn="ctr" rtl="1">
                        <a:lnSpc>
                          <a:spcPct val="130000"/>
                        </a:lnSpc>
                        <a:spcAft>
                          <a:spcPts val="0"/>
                        </a:spcAft>
                      </a:pPr>
                      <a:r>
                        <a:rPr lang="ar-IQ" sz="2000" b="1">
                          <a:solidFill>
                            <a:schemeClr val="tx1"/>
                          </a:solidFill>
                          <a:effectLst/>
                        </a:rPr>
                        <a:t>المجموع</a:t>
                      </a:r>
                      <a:endParaRPr lang="en-US" sz="2000" b="1">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9</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12</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 </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21</a:t>
                      </a:r>
                      <a:endParaRPr lang="en-US" sz="2000" b="1" dirty="0">
                        <a:solidFill>
                          <a:schemeClr val="tx1"/>
                        </a:solidFill>
                        <a:effectLst/>
                      </a:endParaRPr>
                    </a:p>
                    <a:p>
                      <a:pPr algn="ctr" rtl="1">
                        <a:lnSpc>
                          <a:spcPct val="130000"/>
                        </a:lnSpc>
                        <a:spcAft>
                          <a:spcPts val="0"/>
                        </a:spcAft>
                      </a:pPr>
                      <a:r>
                        <a:rPr lang="en-US" sz="2000" b="1" dirty="0">
                          <a:solidFill>
                            <a:schemeClr val="tx1"/>
                          </a:solidFill>
                          <a:effectLst/>
                        </a:rPr>
                        <a:t>% 58</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a:solidFill>
                            <a:schemeClr val="tx1"/>
                          </a:solidFill>
                          <a:effectLst/>
                        </a:rPr>
                        <a:t>8          1</a:t>
                      </a:r>
                      <a:endParaRPr lang="en-US" sz="2000" b="1">
                        <a:solidFill>
                          <a:schemeClr val="tx1"/>
                        </a:solidFill>
                        <a:effectLst/>
                      </a:endParaRPr>
                    </a:p>
                    <a:p>
                      <a:pPr algn="ctr" rtl="1">
                        <a:lnSpc>
                          <a:spcPct val="130000"/>
                        </a:lnSpc>
                        <a:spcAft>
                          <a:spcPts val="0"/>
                        </a:spcAft>
                      </a:pPr>
                      <a:r>
                        <a:rPr lang="ar-IQ" sz="2000" b="1">
                          <a:solidFill>
                            <a:schemeClr val="tx1"/>
                          </a:solidFill>
                          <a:effectLst/>
                        </a:rPr>
                        <a:t>8          4</a:t>
                      </a:r>
                      <a:endParaRPr lang="en-US" sz="2000" b="1">
                        <a:solidFill>
                          <a:schemeClr val="tx1"/>
                        </a:solidFill>
                        <a:effectLst/>
                      </a:endParaRPr>
                    </a:p>
                    <a:p>
                      <a:pPr algn="ctr" rtl="1">
                        <a:lnSpc>
                          <a:spcPct val="130000"/>
                        </a:lnSpc>
                        <a:spcAft>
                          <a:spcPts val="0"/>
                        </a:spcAft>
                      </a:pPr>
                      <a:r>
                        <a:rPr lang="ar-IQ" sz="2000" b="1">
                          <a:solidFill>
                            <a:schemeClr val="tx1"/>
                          </a:solidFill>
                          <a:effectLst/>
                        </a:rPr>
                        <a:t>0          0</a:t>
                      </a:r>
                      <a:endParaRPr lang="en-US" sz="2000" b="1">
                        <a:solidFill>
                          <a:schemeClr val="tx1"/>
                        </a:solidFill>
                        <a:effectLst/>
                      </a:endParaRPr>
                    </a:p>
                    <a:p>
                      <a:pPr algn="ctr" rtl="1">
                        <a:lnSpc>
                          <a:spcPct val="130000"/>
                        </a:lnSpc>
                        <a:spcAft>
                          <a:spcPts val="0"/>
                        </a:spcAft>
                      </a:pPr>
                      <a:r>
                        <a:rPr lang="ar-IQ" sz="2000" b="1">
                          <a:solidFill>
                            <a:schemeClr val="tx1"/>
                          </a:solidFill>
                          <a:effectLst/>
                        </a:rPr>
                        <a:t>16        5</a:t>
                      </a:r>
                      <a:endParaRPr lang="en-US" sz="2000" b="1">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(30  -  18)</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(60  -  31)</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(80  -  61)</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764828">
                <a:tc>
                  <a:txBody>
                    <a:bodyPr/>
                    <a:lstStyle/>
                    <a:p>
                      <a:pPr algn="ctr" rtl="1">
                        <a:lnSpc>
                          <a:spcPct val="130000"/>
                        </a:lnSpc>
                        <a:spcAft>
                          <a:spcPts val="0"/>
                        </a:spcAft>
                      </a:pPr>
                      <a:r>
                        <a:rPr lang="ar-IQ" sz="1600" b="1" dirty="0">
                          <a:solidFill>
                            <a:schemeClr val="tx1"/>
                          </a:solidFill>
                          <a:effectLst/>
                        </a:rPr>
                        <a:t> </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المجموع الكلي </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50</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33        17</a:t>
                      </a:r>
                      <a:endParaRPr lang="en-US" sz="2000" b="1" dirty="0">
                        <a:solidFill>
                          <a:schemeClr val="tx1"/>
                        </a:solidFill>
                        <a:effectLst/>
                      </a:endParaRPr>
                    </a:p>
                    <a:p>
                      <a:pPr algn="ctr" rtl="1">
                        <a:lnSpc>
                          <a:spcPct val="130000"/>
                        </a:lnSpc>
                        <a:spcAft>
                          <a:spcPts val="0"/>
                        </a:spcAft>
                      </a:pPr>
                      <a:r>
                        <a:rPr lang="ar-IQ" sz="2000" b="1" dirty="0">
                          <a:solidFill>
                            <a:schemeClr val="tx1"/>
                          </a:solidFill>
                          <a:effectLst/>
                        </a:rPr>
                        <a:t>66%     34%</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30000"/>
                        </a:lnSpc>
                        <a:spcAft>
                          <a:spcPts val="0"/>
                        </a:spcAft>
                      </a:pPr>
                      <a:r>
                        <a:rPr lang="ar-IQ" sz="2000" b="1" dirty="0">
                          <a:solidFill>
                            <a:schemeClr val="tx1"/>
                          </a:solidFill>
                          <a:effectLst/>
                        </a:rPr>
                        <a:t> </a:t>
                      </a:r>
                      <a:endParaRPr lang="en-US" sz="2000" b="1" dirty="0">
                        <a:solidFill>
                          <a:schemeClr val="tx1"/>
                        </a:solidFill>
                        <a:effectLst/>
                        <a:latin typeface="Times New Roman"/>
                        <a:ea typeface="Calibri"/>
                        <a:cs typeface="Arial"/>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92663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1"/>
          <p:cNvSpPr>
            <a:spLocks noChangeArrowheads="1"/>
          </p:cNvSpPr>
          <p:nvPr/>
        </p:nvSpPr>
        <p:spPr bwMode="auto">
          <a:xfrm>
            <a:off x="578881" y="549424"/>
            <a:ext cx="77724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ar-IQ" sz="2000" b="1" dirty="0"/>
              <a:t>جدول رقم (</a:t>
            </a:r>
            <a:r>
              <a:rPr lang="en-US" sz="2000" b="1" dirty="0"/>
              <a:t>4-4</a:t>
            </a:r>
            <a:r>
              <a:rPr lang="ar-IQ" sz="2000" b="1" dirty="0"/>
              <a:t> )</a:t>
            </a:r>
            <a:endParaRPr lang="en-US" sz="2000" b="1" dirty="0"/>
          </a:p>
          <a:p>
            <a:pPr algn="ctr"/>
            <a:r>
              <a:rPr lang="ar-IQ" sz="2000" b="1" dirty="0"/>
              <a:t>يبين نتائج زرع عينات براز الاطفال الذين تراوحت اعمارهم بين </a:t>
            </a:r>
            <a:r>
              <a:rPr lang="en-US" sz="2000" b="1" dirty="0"/>
              <a:t>3</a:t>
            </a:r>
            <a:r>
              <a:rPr lang="ar-IQ" sz="2000" b="1" dirty="0"/>
              <a:t> يوم الى </a:t>
            </a:r>
            <a:r>
              <a:rPr lang="en-US" sz="2000" b="1" dirty="0"/>
              <a:t>10</a:t>
            </a:r>
            <a:r>
              <a:rPr lang="ar-IQ" sz="2000" b="1" dirty="0"/>
              <a:t> سنوات لكلا الجنسين موضحاً اعداد الاصابات بأمراض مختلفة </a:t>
            </a:r>
            <a:endParaRPr lang="en-US" sz="2000" b="1" dirty="0"/>
          </a:p>
        </p:txBody>
      </p:sp>
      <p:pic>
        <p:nvPicPr>
          <p:cNvPr id="5"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603524"/>
            <a:ext cx="8496944" cy="5270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71084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698171"/>
            <a:ext cx="8568952" cy="51598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مستطيل 4"/>
          <p:cNvSpPr>
            <a:spLocks noChangeArrowheads="1"/>
          </p:cNvSpPr>
          <p:nvPr/>
        </p:nvSpPr>
        <p:spPr bwMode="auto">
          <a:xfrm>
            <a:off x="805641" y="498021"/>
            <a:ext cx="7466018"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ar-IQ" sz="2000" b="1" dirty="0"/>
              <a:t>جدول رقم (4-5)</a:t>
            </a:r>
            <a:endParaRPr lang="en-US" sz="2000" b="1" dirty="0"/>
          </a:p>
          <a:p>
            <a:pPr algn="ctr"/>
            <a:r>
              <a:rPr lang="ar-IQ" sz="2000" b="1" dirty="0"/>
              <a:t> يبين اعداد الاصحاء والمرضى من الاطفال لكلا الجنسين وحسب الفئات العمرية الذين خضعوا لفحص عينات البراز  في مستشفى البتول للأطفال والولادة </a:t>
            </a:r>
            <a:endParaRPr lang="en-US" sz="2000" b="1" dirty="0"/>
          </a:p>
        </p:txBody>
      </p:sp>
    </p:spTree>
    <p:extLst>
      <p:ext uri="{BB962C8B-B14F-4D97-AF65-F5344CB8AC3E}">
        <p14:creationId xmlns:p14="http://schemas.microsoft.com/office/powerpoint/2010/main" xmlns="" val="2626260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692696"/>
            <a:ext cx="8640960" cy="1015663"/>
          </a:xfrm>
          <a:prstGeom prst="rect">
            <a:avLst/>
          </a:prstGeom>
        </p:spPr>
        <p:txBody>
          <a:bodyPr wrap="square">
            <a:spAutoFit/>
          </a:bodyPr>
          <a:lstStyle/>
          <a:p>
            <a:pPr algn="ctr"/>
            <a:r>
              <a:rPr lang="ar-IQ" sz="2000" b="1" dirty="0" smtClean="0"/>
              <a:t>جدول رقم (</a:t>
            </a:r>
            <a:r>
              <a:rPr lang="en-US" sz="2000" b="1" dirty="0" smtClean="0"/>
              <a:t>6-4</a:t>
            </a:r>
            <a:r>
              <a:rPr lang="ar-IQ" sz="2000" b="1" dirty="0" smtClean="0"/>
              <a:t>)</a:t>
            </a:r>
            <a:endParaRPr lang="en-US" sz="2000" dirty="0" smtClean="0"/>
          </a:p>
          <a:p>
            <a:pPr algn="ctr"/>
            <a:r>
              <a:rPr lang="ar-IQ" sz="2000" b="1" dirty="0" smtClean="0"/>
              <a:t>يبين توزيع ايجابية نتائج الفحص لوجود البكتريا الصديقة في عينات </a:t>
            </a:r>
            <a:r>
              <a:rPr lang="ar-IQ" sz="2000" b="1" dirty="0" err="1" smtClean="0"/>
              <a:t>مسحات</a:t>
            </a:r>
            <a:r>
              <a:rPr lang="ar-IQ" sz="2000" b="1" dirty="0" smtClean="0"/>
              <a:t> القولون والبراز للمرضى والاصحاء  من كلا الجنسين </a:t>
            </a:r>
            <a:endParaRPr lang="ar-SA" sz="2000" b="1" dirty="0"/>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708359"/>
            <a:ext cx="8496944" cy="5129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41694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7075" y="1573358"/>
            <a:ext cx="8231818"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43608" y="689428"/>
            <a:ext cx="7056784" cy="695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508702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8989" y="692696"/>
            <a:ext cx="7848872" cy="923330"/>
          </a:xfrm>
          <a:prstGeom prst="rect">
            <a:avLst/>
          </a:prstGeom>
        </p:spPr>
        <p:txBody>
          <a:bodyPr wrap="square">
            <a:spAutoFit/>
          </a:bodyPr>
          <a:lstStyle/>
          <a:p>
            <a:pPr algn="ctr"/>
            <a:r>
              <a:rPr lang="ar-IQ" b="1" dirty="0" smtClean="0"/>
              <a:t>جدول (</a:t>
            </a:r>
            <a:r>
              <a:rPr lang="en-US" b="1" dirty="0" smtClean="0"/>
              <a:t>8-4</a:t>
            </a:r>
            <a:r>
              <a:rPr lang="ar-IQ" b="1" dirty="0" smtClean="0"/>
              <a:t>)</a:t>
            </a:r>
            <a:endParaRPr lang="en-US" b="1" dirty="0" smtClean="0"/>
          </a:p>
          <a:p>
            <a:pPr algn="ctr"/>
            <a:r>
              <a:rPr lang="ar-IQ" b="1" dirty="0" smtClean="0"/>
              <a:t>يبين الصفات الظاهرية لتشخيص </a:t>
            </a:r>
            <a:r>
              <a:rPr lang="ar-IQ" b="1" dirty="0" err="1" smtClean="0"/>
              <a:t>العزلات</a:t>
            </a:r>
            <a:r>
              <a:rPr lang="ar-IQ" b="1" dirty="0" smtClean="0"/>
              <a:t> البكتيرية لدى المرضى </a:t>
            </a:r>
            <a:r>
              <a:rPr lang="ar-IQ" b="1" dirty="0" err="1" smtClean="0"/>
              <a:t>المتوافدين</a:t>
            </a:r>
            <a:r>
              <a:rPr lang="ar-IQ" b="1" dirty="0" smtClean="0"/>
              <a:t> الى مستشفى عام بعقوبة والى مستشفى البتول للأطفال في بعقوبة</a:t>
            </a:r>
            <a:endParaRPr lang="en-US" b="1" dirty="0"/>
          </a:p>
        </p:txBody>
      </p:sp>
      <p:graphicFrame>
        <p:nvGraphicFramePr>
          <p:cNvPr id="5" name="جدول 4"/>
          <p:cNvGraphicFramePr>
            <a:graphicFrameLocks noGrp="1"/>
          </p:cNvGraphicFramePr>
          <p:nvPr>
            <p:extLst>
              <p:ext uri="{D42A27DB-BD31-4B8C-83A1-F6EECF244321}">
                <p14:modId xmlns:p14="http://schemas.microsoft.com/office/powerpoint/2010/main" xmlns="" val="3970319099"/>
              </p:ext>
            </p:extLst>
          </p:nvPr>
        </p:nvGraphicFramePr>
        <p:xfrm>
          <a:off x="538989" y="1772816"/>
          <a:ext cx="8147811" cy="4658147"/>
        </p:xfrm>
        <a:graphic>
          <a:graphicData uri="http://schemas.openxmlformats.org/drawingml/2006/table">
            <a:tbl>
              <a:tblPr rtl="1" firstRow="1" firstCol="1" bandRow="1">
                <a:tableStyleId>{5C22544A-7EE6-4342-B048-85BDC9FD1C3A}</a:tableStyleId>
              </a:tblPr>
              <a:tblGrid>
                <a:gridCol w="1285754"/>
                <a:gridCol w="999583"/>
                <a:gridCol w="856498"/>
                <a:gridCol w="1285754"/>
                <a:gridCol w="1148714"/>
                <a:gridCol w="857505"/>
                <a:gridCol w="856498"/>
                <a:gridCol w="857505"/>
              </a:tblGrid>
              <a:tr h="1131307">
                <a:tc>
                  <a:txBody>
                    <a:bodyPr/>
                    <a:lstStyle/>
                    <a:p>
                      <a:pPr algn="ctr" rtl="1">
                        <a:lnSpc>
                          <a:spcPct val="115000"/>
                        </a:lnSpc>
                        <a:spcAft>
                          <a:spcPts val="0"/>
                        </a:spcAft>
                      </a:pPr>
                      <a:r>
                        <a:rPr lang="ar-IQ" sz="2000" b="1" dirty="0">
                          <a:solidFill>
                            <a:schemeClr val="tx1"/>
                          </a:solidFill>
                          <a:effectLst/>
                        </a:rPr>
                        <a:t>الجنس البكتيري</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000" b="1">
                          <a:solidFill>
                            <a:schemeClr val="tx1"/>
                          </a:solidFill>
                          <a:effectLst/>
                        </a:rPr>
                        <a:t>الشكل الظاهري</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000" b="1" dirty="0">
                          <a:solidFill>
                            <a:schemeClr val="tx1"/>
                          </a:solidFill>
                          <a:effectLst/>
                        </a:rPr>
                        <a:t>صيغة كرام</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000" b="1">
                          <a:solidFill>
                            <a:schemeClr val="tx1"/>
                          </a:solidFill>
                          <a:effectLst/>
                        </a:rPr>
                        <a:t>وسط النمو</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000" b="1">
                          <a:solidFill>
                            <a:schemeClr val="tx1"/>
                          </a:solidFill>
                          <a:effectLst/>
                        </a:rPr>
                        <a:t>مصادر الطاقة</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000" b="1" dirty="0">
                          <a:solidFill>
                            <a:schemeClr val="tx1"/>
                          </a:solidFill>
                          <a:effectLst/>
                        </a:rPr>
                        <a:t>درجة الحرارة</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000" b="1">
                          <a:solidFill>
                            <a:schemeClr val="tx1"/>
                          </a:solidFill>
                          <a:effectLst/>
                        </a:rPr>
                        <a:t>درجة </a:t>
                      </a:r>
                      <a:r>
                        <a:rPr lang="en-US" sz="2000" b="1">
                          <a:solidFill>
                            <a:schemeClr val="tx1"/>
                          </a:solidFill>
                          <a:effectLst/>
                        </a:rPr>
                        <a:t>PH</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000" b="1">
                          <a:solidFill>
                            <a:schemeClr val="tx1"/>
                          </a:solidFill>
                          <a:effectLst/>
                        </a:rPr>
                        <a:t>تكوين الابواغ</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58608">
                <a:tc>
                  <a:txBody>
                    <a:bodyPr/>
                    <a:lstStyle/>
                    <a:p>
                      <a:pPr algn="ctr" rtl="1">
                        <a:lnSpc>
                          <a:spcPct val="115000"/>
                        </a:lnSpc>
                        <a:spcAft>
                          <a:spcPts val="0"/>
                        </a:spcAft>
                      </a:pPr>
                      <a:r>
                        <a:rPr lang="en-US" sz="2000" b="1">
                          <a:solidFill>
                            <a:schemeClr val="tx1"/>
                          </a:solidFill>
                          <a:effectLst/>
                        </a:rPr>
                        <a:t>F.prausnizii</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Rod</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YcFA</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000" b="1">
                          <a:solidFill>
                            <a:schemeClr val="tx1"/>
                          </a:solidFill>
                          <a:effectLst/>
                        </a:rPr>
                        <a:t>البروبيون  والاستيلين</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a:solidFill>
                            <a:schemeClr val="tx1"/>
                          </a:solidFill>
                          <a:effectLst/>
                        </a:rPr>
                        <a:t>37</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a:solidFill>
                            <a:schemeClr val="tx1"/>
                          </a:solidFill>
                          <a:effectLst/>
                        </a:rPr>
                        <a:t>7-6.88</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a:solidFill>
                            <a:schemeClr val="tx1"/>
                          </a:solidFill>
                          <a:effectLst/>
                        </a:rPr>
                        <a:t>-</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904812">
                <a:tc>
                  <a:txBody>
                    <a:bodyPr/>
                    <a:lstStyle/>
                    <a:p>
                      <a:pPr algn="ctr" rtl="1">
                        <a:lnSpc>
                          <a:spcPct val="115000"/>
                        </a:lnSpc>
                        <a:spcAft>
                          <a:spcPts val="0"/>
                        </a:spcAft>
                      </a:pPr>
                      <a:r>
                        <a:rPr lang="en-US" sz="2000" b="1">
                          <a:solidFill>
                            <a:schemeClr val="tx1"/>
                          </a:solidFill>
                          <a:effectLst/>
                        </a:rPr>
                        <a:t>E.coli</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Rod</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a:solidFill>
                            <a:schemeClr val="tx1"/>
                          </a:solidFill>
                          <a:effectLst/>
                        </a:rPr>
                        <a:t>-</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dirty="0" err="1">
                          <a:solidFill>
                            <a:schemeClr val="tx1"/>
                          </a:solidFill>
                          <a:effectLst/>
                        </a:rPr>
                        <a:t>Maconly</a:t>
                      </a:r>
                      <a:r>
                        <a:rPr lang="en-US" sz="2000" b="1" dirty="0">
                          <a:solidFill>
                            <a:schemeClr val="tx1"/>
                          </a:solidFill>
                          <a:effectLst/>
                        </a:rPr>
                        <a:t> agar</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Yeast</a:t>
                      </a:r>
                    </a:p>
                    <a:p>
                      <a:pPr algn="ctr" rtl="1">
                        <a:lnSpc>
                          <a:spcPct val="115000"/>
                        </a:lnSpc>
                        <a:spcAft>
                          <a:spcPts val="0"/>
                        </a:spcAft>
                      </a:pPr>
                      <a:r>
                        <a:rPr lang="en-US" sz="2000" b="1">
                          <a:solidFill>
                            <a:schemeClr val="tx1"/>
                          </a:solidFill>
                          <a:effectLst/>
                        </a:rPr>
                        <a:t>extract</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37</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dirty="0">
                          <a:solidFill>
                            <a:schemeClr val="tx1"/>
                          </a:solidFill>
                          <a:effectLst/>
                        </a:rPr>
                        <a:t>7</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a:solidFill>
                            <a:schemeClr val="tx1"/>
                          </a:solidFill>
                          <a:effectLst/>
                        </a:rPr>
                        <a:t>-</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58608">
                <a:tc>
                  <a:txBody>
                    <a:bodyPr/>
                    <a:lstStyle/>
                    <a:p>
                      <a:pPr algn="ctr" rtl="1">
                        <a:lnSpc>
                          <a:spcPct val="115000"/>
                        </a:lnSpc>
                        <a:spcAft>
                          <a:spcPts val="0"/>
                        </a:spcAft>
                      </a:pPr>
                      <a:r>
                        <a:rPr lang="en-US" sz="2000" b="1">
                          <a:solidFill>
                            <a:schemeClr val="tx1"/>
                          </a:solidFill>
                          <a:effectLst/>
                        </a:rPr>
                        <a:t>Proteus</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Cocci</a:t>
                      </a:r>
                    </a:p>
                    <a:p>
                      <a:pPr algn="ctr" rtl="1">
                        <a:lnSpc>
                          <a:spcPct val="115000"/>
                        </a:lnSpc>
                        <a:spcAft>
                          <a:spcPts val="0"/>
                        </a:spcAft>
                      </a:pPr>
                      <a:r>
                        <a:rPr lang="en-US" sz="2000" b="1">
                          <a:solidFill>
                            <a:schemeClr val="tx1"/>
                          </a:solidFill>
                          <a:effectLst/>
                        </a:rPr>
                        <a:t>Rod</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Brancscl Hrart ..</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protein</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a:solidFill>
                            <a:schemeClr val="tx1"/>
                          </a:solidFill>
                          <a:effectLst/>
                        </a:rPr>
                        <a:t>37</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a:solidFill>
                            <a:schemeClr val="tx1"/>
                          </a:solidFill>
                          <a:effectLst/>
                        </a:rPr>
                        <a:t>7</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a:solidFill>
                            <a:schemeClr val="tx1"/>
                          </a:solidFill>
                          <a:effectLst/>
                        </a:rPr>
                        <a:t>-</a:t>
                      </a:r>
                      <a:endParaRPr lang="en-US" sz="2000" b="1">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904812">
                <a:tc>
                  <a:txBody>
                    <a:bodyPr/>
                    <a:lstStyle/>
                    <a:p>
                      <a:pPr algn="ctr" rtl="1">
                        <a:lnSpc>
                          <a:spcPct val="115000"/>
                        </a:lnSpc>
                        <a:spcAft>
                          <a:spcPts val="0"/>
                        </a:spcAft>
                      </a:pPr>
                      <a:r>
                        <a:rPr lang="en-US" sz="2000" b="1" dirty="0">
                          <a:solidFill>
                            <a:schemeClr val="tx1"/>
                          </a:solidFill>
                          <a:effectLst/>
                        </a:rPr>
                        <a:t>S R B</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dirty="0">
                          <a:solidFill>
                            <a:schemeClr val="tx1"/>
                          </a:solidFill>
                          <a:effectLst/>
                        </a:rPr>
                        <a:t>Rod</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dirty="0">
                          <a:solidFill>
                            <a:schemeClr val="tx1"/>
                          </a:solidFill>
                          <a:effectLst/>
                        </a:rPr>
                        <a:t>-</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dirty="0">
                          <a:solidFill>
                            <a:schemeClr val="tx1"/>
                          </a:solidFill>
                          <a:effectLst/>
                        </a:rPr>
                        <a:t>Nutaunt agar</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2000" b="1" dirty="0">
                          <a:solidFill>
                            <a:schemeClr val="tx1"/>
                          </a:solidFill>
                          <a:effectLst/>
                        </a:rPr>
                        <a:t>carbohydras</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dirty="0">
                          <a:solidFill>
                            <a:schemeClr val="tx1"/>
                          </a:solidFill>
                          <a:effectLst/>
                        </a:rPr>
                        <a:t>37</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dirty="0">
                          <a:solidFill>
                            <a:schemeClr val="tx1"/>
                          </a:solidFill>
                          <a:effectLst/>
                        </a:rPr>
                        <a:t>7</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000" b="1" dirty="0">
                          <a:solidFill>
                            <a:schemeClr val="tx1"/>
                          </a:solidFill>
                          <a:effectLst/>
                        </a:rPr>
                        <a:t>+</a:t>
                      </a:r>
                      <a:endParaRPr lang="en-US" sz="2000" b="1" dirty="0">
                        <a:solidFill>
                          <a:schemeClr val="tx1"/>
                        </a:solidFill>
                        <a:effectLst/>
                        <a:latin typeface="Times New Roman"/>
                        <a:ea typeface="Calibri"/>
                        <a:cs typeface="Arial"/>
                      </a:endParaRPr>
                    </a:p>
                  </a:txBody>
                  <a:tcPr marL="56408" marR="56408"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27359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475656" y="764704"/>
            <a:ext cx="6696744" cy="830997"/>
          </a:xfrm>
          <a:prstGeom prst="rect">
            <a:avLst/>
          </a:prstGeom>
        </p:spPr>
        <p:txBody>
          <a:bodyPr wrap="square">
            <a:spAutoFit/>
          </a:bodyPr>
          <a:lstStyle/>
          <a:p>
            <a:pPr algn="ctr"/>
            <a:r>
              <a:rPr lang="ar-SA" sz="2400" b="1" dirty="0" smtClean="0"/>
              <a:t>جدول ( </a:t>
            </a:r>
            <a:r>
              <a:rPr lang="en-US" sz="2400" b="1" dirty="0" smtClean="0"/>
              <a:t>10-4</a:t>
            </a:r>
            <a:r>
              <a:rPr lang="ar-SA" sz="2400" b="1" dirty="0" smtClean="0"/>
              <a:t>)</a:t>
            </a:r>
            <a:endParaRPr lang="en-US" sz="2400" b="1" dirty="0" smtClean="0"/>
          </a:p>
          <a:p>
            <a:pPr algn="ctr"/>
            <a:r>
              <a:rPr lang="ar-SA" sz="2400" b="1" dirty="0" smtClean="0"/>
              <a:t>يبين اعداد الاصحاء والمرضى الذين عزلت منهم بكتريا </a:t>
            </a:r>
            <a:r>
              <a:rPr lang="en-US" sz="2400" b="1" dirty="0" err="1" smtClean="0"/>
              <a:t>E.coli</a:t>
            </a:r>
            <a:endParaRPr lang="en-US" sz="2400" b="1" dirty="0"/>
          </a:p>
        </p:txBody>
      </p:sp>
      <p:graphicFrame>
        <p:nvGraphicFramePr>
          <p:cNvPr id="5" name="جدول 4"/>
          <p:cNvGraphicFramePr>
            <a:graphicFrameLocks noGrp="1"/>
          </p:cNvGraphicFramePr>
          <p:nvPr>
            <p:extLst>
              <p:ext uri="{D42A27DB-BD31-4B8C-83A1-F6EECF244321}">
                <p14:modId xmlns:p14="http://schemas.microsoft.com/office/powerpoint/2010/main" xmlns="" val="3572780965"/>
              </p:ext>
            </p:extLst>
          </p:nvPr>
        </p:nvGraphicFramePr>
        <p:xfrm>
          <a:off x="539553" y="1700808"/>
          <a:ext cx="7992887" cy="4800599"/>
        </p:xfrm>
        <a:graphic>
          <a:graphicData uri="http://schemas.openxmlformats.org/drawingml/2006/table">
            <a:tbl>
              <a:tblPr rtl="1" firstRow="1" firstCol="1" bandRow="1">
                <a:tableStyleId>{5C22544A-7EE6-4342-B048-85BDC9FD1C3A}</a:tableStyleId>
              </a:tblPr>
              <a:tblGrid>
                <a:gridCol w="1535265"/>
                <a:gridCol w="738304"/>
                <a:gridCol w="856635"/>
                <a:gridCol w="666494"/>
                <a:gridCol w="891020"/>
                <a:gridCol w="891020"/>
                <a:gridCol w="891020"/>
                <a:gridCol w="887987"/>
                <a:gridCol w="635142"/>
              </a:tblGrid>
              <a:tr h="1623348">
                <a:tc>
                  <a:txBody>
                    <a:bodyPr/>
                    <a:lstStyle/>
                    <a:p>
                      <a:pPr algn="ctr" rtl="1">
                        <a:lnSpc>
                          <a:spcPct val="150000"/>
                        </a:lnSpc>
                        <a:spcAft>
                          <a:spcPts val="0"/>
                        </a:spcAft>
                      </a:pPr>
                      <a:r>
                        <a:rPr lang="ar-SA" sz="2400" b="1" dirty="0">
                          <a:solidFill>
                            <a:schemeClr val="tx1"/>
                          </a:solidFill>
                          <a:effectLst/>
                          <a:cs typeface="+mn-cs"/>
                        </a:rPr>
                        <a:t>الحالات المرضية</a:t>
                      </a:r>
                      <a:endParaRPr lang="en-US" sz="2400" b="1" dirty="0">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dirty="0">
                          <a:solidFill>
                            <a:schemeClr val="tx1"/>
                          </a:solidFill>
                          <a:effectLst/>
                          <a:cs typeface="+mn-cs"/>
                        </a:rPr>
                        <a:t>H</a:t>
                      </a:r>
                      <a:endParaRPr lang="en-US" sz="2400" b="1" dirty="0">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dirty="0">
                          <a:solidFill>
                            <a:schemeClr val="tx1"/>
                          </a:solidFill>
                          <a:effectLst/>
                          <a:cs typeface="+mn-cs"/>
                        </a:rPr>
                        <a:t>UC</a:t>
                      </a:r>
                      <a:endParaRPr lang="en-US" sz="2400" b="1" dirty="0">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dirty="0">
                          <a:solidFill>
                            <a:schemeClr val="tx1"/>
                          </a:solidFill>
                          <a:effectLst/>
                          <a:cs typeface="+mn-cs"/>
                        </a:rPr>
                        <a:t>CD</a:t>
                      </a:r>
                      <a:endParaRPr lang="en-US" sz="2400" b="1" dirty="0">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dirty="0">
                          <a:solidFill>
                            <a:schemeClr val="tx1"/>
                          </a:solidFill>
                          <a:effectLst/>
                          <a:cs typeface="+mn-cs"/>
                        </a:rPr>
                        <a:t>Po</a:t>
                      </a:r>
                      <a:endParaRPr lang="en-US" sz="2400" b="1" dirty="0">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dirty="0">
                          <a:solidFill>
                            <a:schemeClr val="tx1"/>
                          </a:solidFill>
                          <a:effectLst/>
                          <a:cs typeface="+mn-cs"/>
                        </a:rPr>
                        <a:t>Hep</a:t>
                      </a:r>
                      <a:endParaRPr lang="en-US" sz="2400" b="1" dirty="0">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SR</a:t>
                      </a:r>
                      <a:endParaRPr lang="en-US" sz="2400" b="1">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Di</a:t>
                      </a:r>
                      <a:endParaRPr lang="en-US" sz="2400" b="1">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Flu</a:t>
                      </a:r>
                      <a:endParaRPr lang="en-US" sz="2400" b="1">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623348">
                <a:tc>
                  <a:txBody>
                    <a:bodyPr/>
                    <a:lstStyle/>
                    <a:p>
                      <a:pPr algn="ctr" rtl="1">
                        <a:lnSpc>
                          <a:spcPct val="150000"/>
                        </a:lnSpc>
                        <a:spcAft>
                          <a:spcPts val="0"/>
                        </a:spcAft>
                      </a:pPr>
                      <a:r>
                        <a:rPr lang="ar-SA" sz="2400" b="1">
                          <a:solidFill>
                            <a:schemeClr val="tx1"/>
                          </a:solidFill>
                          <a:effectLst/>
                          <a:cs typeface="+mn-cs"/>
                        </a:rPr>
                        <a:t>اعداد الاشخاص</a:t>
                      </a:r>
                      <a:endParaRPr lang="en-US" sz="2400" b="1">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29</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6</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4</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2</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3</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1</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5</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13</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3903">
                <a:tc>
                  <a:txBody>
                    <a:bodyPr/>
                    <a:lstStyle/>
                    <a:p>
                      <a:pPr algn="ctr" rtl="1">
                        <a:lnSpc>
                          <a:spcPct val="150000"/>
                        </a:lnSpc>
                        <a:spcAft>
                          <a:spcPts val="0"/>
                        </a:spcAft>
                      </a:pPr>
                      <a:r>
                        <a:rPr lang="ar-SA" sz="2400" b="1">
                          <a:solidFill>
                            <a:schemeClr val="tx1"/>
                          </a:solidFill>
                          <a:effectLst/>
                          <a:cs typeface="+mn-cs"/>
                        </a:rPr>
                        <a:t>النسبة المئوية</a:t>
                      </a:r>
                      <a:endParaRPr lang="en-US" sz="2400" b="1">
                        <a:solidFill>
                          <a:schemeClr val="tx1"/>
                        </a:solidFill>
                        <a:effectLst/>
                        <a:latin typeface="Times New Roman"/>
                        <a:ea typeface="Calibri"/>
                        <a:cs typeface="+mn-cs"/>
                      </a:endParaRPr>
                    </a:p>
                  </a:txBody>
                  <a:tcPr marL="57707" marR="5770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%18</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%4</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%3</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dirty="0">
                          <a:solidFill>
                            <a:schemeClr val="tx1"/>
                          </a:solidFill>
                          <a:effectLst/>
                          <a:cs typeface="+mn-cs"/>
                        </a:rPr>
                        <a:t>%1.3</a:t>
                      </a:r>
                      <a:endParaRPr lang="en-US" sz="2400" b="1" dirty="0">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%1.9</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dirty="0">
                          <a:solidFill>
                            <a:schemeClr val="tx1"/>
                          </a:solidFill>
                          <a:effectLst/>
                          <a:cs typeface="+mn-cs"/>
                        </a:rPr>
                        <a:t>%0.6</a:t>
                      </a:r>
                      <a:endParaRPr lang="en-US" sz="2400" b="1" dirty="0">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a:solidFill>
                            <a:schemeClr val="tx1"/>
                          </a:solidFill>
                          <a:effectLst/>
                          <a:cs typeface="+mn-cs"/>
                        </a:rPr>
                        <a:t>%3</a:t>
                      </a:r>
                      <a:endParaRPr lang="en-US" sz="2400" b="1">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50000"/>
                        </a:lnSpc>
                        <a:spcAft>
                          <a:spcPts val="0"/>
                        </a:spcAft>
                      </a:pPr>
                      <a:r>
                        <a:rPr lang="en-US" sz="2400" b="1" dirty="0">
                          <a:solidFill>
                            <a:schemeClr val="tx1"/>
                          </a:solidFill>
                          <a:effectLst/>
                          <a:cs typeface="+mn-cs"/>
                        </a:rPr>
                        <a:t>%8</a:t>
                      </a:r>
                      <a:endParaRPr lang="en-US" sz="2400" b="1" dirty="0">
                        <a:solidFill>
                          <a:schemeClr val="tx1"/>
                        </a:solidFill>
                        <a:effectLst/>
                        <a:latin typeface="Times New Roman"/>
                        <a:ea typeface="Calibri"/>
                        <a:cs typeface="+mn-cs"/>
                      </a:endParaRPr>
                    </a:p>
                  </a:txBody>
                  <a:tcPr marL="57707" marR="5770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69971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87624" y="692696"/>
            <a:ext cx="6408712" cy="707886"/>
          </a:xfrm>
          <a:prstGeom prst="rect">
            <a:avLst/>
          </a:prstGeom>
        </p:spPr>
        <p:txBody>
          <a:bodyPr wrap="square">
            <a:spAutoFit/>
          </a:bodyPr>
          <a:lstStyle/>
          <a:p>
            <a:pPr algn="ctr"/>
            <a:r>
              <a:rPr lang="ar-IQ" sz="2000" b="1" dirty="0" smtClean="0"/>
              <a:t>جدول ( </a:t>
            </a:r>
            <a:r>
              <a:rPr lang="en-US" sz="2000" b="1" dirty="0" smtClean="0"/>
              <a:t>4</a:t>
            </a:r>
            <a:r>
              <a:rPr lang="ar-IQ" sz="2000" b="1" dirty="0" smtClean="0"/>
              <a:t> - </a:t>
            </a:r>
            <a:r>
              <a:rPr lang="en-US" sz="2000" b="1" dirty="0" smtClean="0"/>
              <a:t>11</a:t>
            </a:r>
            <a:r>
              <a:rPr lang="ar-IQ" sz="2000" b="1" dirty="0" smtClean="0"/>
              <a:t>)</a:t>
            </a:r>
            <a:endParaRPr lang="en-US" sz="2000" b="1" dirty="0" smtClean="0"/>
          </a:p>
          <a:p>
            <a:pPr algn="ctr"/>
            <a:r>
              <a:rPr lang="ar-IQ" sz="2000" b="1" dirty="0" smtClean="0"/>
              <a:t>يبين اعداد الاصابات ببكتريا (</a:t>
            </a:r>
            <a:r>
              <a:rPr lang="en-US" sz="2000" b="1" dirty="0" smtClean="0"/>
              <a:t>SRB</a:t>
            </a:r>
            <a:r>
              <a:rPr lang="ar-IQ" sz="2000" b="1" dirty="0" smtClean="0"/>
              <a:t>) لمرضى اناث حسب الفئات العمرية</a:t>
            </a:r>
            <a:endParaRPr lang="en-US" sz="2000" b="1" dirty="0"/>
          </a:p>
        </p:txBody>
      </p:sp>
      <p:graphicFrame>
        <p:nvGraphicFramePr>
          <p:cNvPr id="5" name="جدول 4"/>
          <p:cNvGraphicFramePr>
            <a:graphicFrameLocks noGrp="1"/>
          </p:cNvGraphicFramePr>
          <p:nvPr>
            <p:extLst>
              <p:ext uri="{D42A27DB-BD31-4B8C-83A1-F6EECF244321}">
                <p14:modId xmlns:p14="http://schemas.microsoft.com/office/powerpoint/2010/main" xmlns="" val="3011258035"/>
              </p:ext>
            </p:extLst>
          </p:nvPr>
        </p:nvGraphicFramePr>
        <p:xfrm>
          <a:off x="429579" y="1700808"/>
          <a:ext cx="8246877" cy="4495801"/>
        </p:xfrm>
        <a:graphic>
          <a:graphicData uri="http://schemas.openxmlformats.org/drawingml/2006/table">
            <a:tbl>
              <a:tblPr rtl="1" firstRow="1" firstCol="1" bandRow="1">
                <a:tableStyleId>{5C22544A-7EE6-4342-B048-85BDC9FD1C3A}</a:tableStyleId>
              </a:tblPr>
              <a:tblGrid>
                <a:gridCol w="1772117"/>
                <a:gridCol w="1629930"/>
                <a:gridCol w="1334055"/>
                <a:gridCol w="1191865"/>
                <a:gridCol w="1159455"/>
                <a:gridCol w="1159455"/>
              </a:tblGrid>
              <a:tr h="897571">
                <a:tc>
                  <a:txBody>
                    <a:bodyPr/>
                    <a:lstStyle/>
                    <a:p>
                      <a:pPr algn="ctr" rtl="1">
                        <a:lnSpc>
                          <a:spcPct val="115000"/>
                        </a:lnSpc>
                        <a:spcAft>
                          <a:spcPts val="0"/>
                        </a:spcAft>
                      </a:pPr>
                      <a:r>
                        <a:rPr lang="ar-IQ" sz="2400" b="1" dirty="0">
                          <a:solidFill>
                            <a:schemeClr val="tx1"/>
                          </a:solidFill>
                          <a:effectLst/>
                        </a:rPr>
                        <a:t>نوع العينة</a:t>
                      </a:r>
                      <a:endParaRPr lang="en-US" sz="2400" b="1" dirty="0">
                        <a:solidFill>
                          <a:schemeClr val="tx1"/>
                        </a:solidFill>
                        <a:effectLst/>
                        <a:latin typeface="Times New Roman"/>
                        <a:ea typeface="Calibri"/>
                        <a:cs typeface="Arial"/>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400" b="1">
                          <a:solidFill>
                            <a:schemeClr val="tx1"/>
                          </a:solidFill>
                          <a:effectLst/>
                        </a:rPr>
                        <a:t>عدد الاناث</a:t>
                      </a:r>
                      <a:endParaRPr lang="en-US" sz="2400" b="1">
                        <a:solidFill>
                          <a:schemeClr val="tx1"/>
                        </a:solidFill>
                        <a:effectLst/>
                      </a:endParaRPr>
                    </a:p>
                    <a:p>
                      <a:pPr algn="ctr" rtl="1">
                        <a:lnSpc>
                          <a:spcPct val="115000"/>
                        </a:lnSpc>
                        <a:spcAft>
                          <a:spcPts val="0"/>
                        </a:spcAft>
                      </a:pPr>
                      <a:r>
                        <a:rPr lang="ar-IQ" sz="2400" b="1">
                          <a:solidFill>
                            <a:schemeClr val="tx1"/>
                          </a:solidFill>
                          <a:effectLst/>
                        </a:rPr>
                        <a:t>ذكور + اناث</a:t>
                      </a:r>
                      <a:endParaRPr lang="en-US" sz="2400" b="1">
                        <a:solidFill>
                          <a:schemeClr val="tx1"/>
                        </a:solidFill>
                        <a:effectLst/>
                        <a:latin typeface="Times New Roman"/>
                        <a:ea typeface="Calibri"/>
                        <a:cs typeface="Arial"/>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ar-IQ" sz="2400" b="1" dirty="0">
                          <a:solidFill>
                            <a:schemeClr val="tx1"/>
                          </a:solidFill>
                          <a:effectLst/>
                        </a:rPr>
                        <a:t>عدد عينات</a:t>
                      </a:r>
                      <a:endParaRPr lang="en-US" sz="2400" b="1" dirty="0">
                        <a:solidFill>
                          <a:schemeClr val="tx1"/>
                        </a:solidFill>
                        <a:effectLst/>
                      </a:endParaRPr>
                    </a:p>
                    <a:p>
                      <a:pPr algn="ctr" rtl="1">
                        <a:lnSpc>
                          <a:spcPct val="115000"/>
                        </a:lnSpc>
                        <a:spcAft>
                          <a:spcPts val="0"/>
                        </a:spcAft>
                      </a:pPr>
                      <a:r>
                        <a:rPr lang="ar-IQ" sz="2400" b="1" dirty="0">
                          <a:solidFill>
                            <a:schemeClr val="tx1"/>
                          </a:solidFill>
                          <a:effectLst/>
                        </a:rPr>
                        <a:t>الاناث</a:t>
                      </a:r>
                      <a:endParaRPr lang="en-US" sz="2400" b="1" dirty="0">
                        <a:solidFill>
                          <a:schemeClr val="tx1"/>
                        </a:solidFill>
                        <a:effectLst/>
                        <a:latin typeface="Times New Roman"/>
                        <a:ea typeface="Calibri"/>
                        <a:cs typeface="Arial"/>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rtl="1">
                        <a:lnSpc>
                          <a:spcPct val="115000"/>
                        </a:lnSpc>
                        <a:spcAft>
                          <a:spcPts val="0"/>
                        </a:spcAft>
                      </a:pPr>
                      <a:r>
                        <a:rPr lang="ar-IQ" sz="2400" b="1">
                          <a:solidFill>
                            <a:schemeClr val="tx1"/>
                          </a:solidFill>
                          <a:effectLst/>
                        </a:rPr>
                        <a:t>النسبة المئوية</a:t>
                      </a:r>
                      <a:endParaRPr lang="en-US" sz="2400" b="1">
                        <a:solidFill>
                          <a:schemeClr val="tx1"/>
                        </a:solidFill>
                        <a:effectLst/>
                      </a:endParaRPr>
                    </a:p>
                    <a:p>
                      <a:pPr algn="ctr" rtl="1">
                        <a:lnSpc>
                          <a:spcPct val="115000"/>
                        </a:lnSpc>
                        <a:spcAft>
                          <a:spcPts val="0"/>
                        </a:spcAft>
                      </a:pPr>
                      <a:r>
                        <a:rPr lang="ar-IQ" sz="2400" b="1">
                          <a:solidFill>
                            <a:schemeClr val="tx1"/>
                          </a:solidFill>
                          <a:effectLst/>
                        </a:rPr>
                        <a:t>+              -</a:t>
                      </a:r>
                      <a:endParaRPr lang="en-US" sz="2400" b="1">
                        <a:solidFill>
                          <a:schemeClr val="tx1"/>
                        </a:solidFill>
                        <a:effectLst/>
                        <a:latin typeface="Times New Roman"/>
                        <a:ea typeface="Calibri"/>
                        <a:cs typeface="Arial"/>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rtl="1"/>
                      <a:endParaRPr lang="ar-SA"/>
                    </a:p>
                  </a:txBody>
                  <a:tcPr/>
                </a:tc>
                <a:tc>
                  <a:txBody>
                    <a:bodyPr/>
                    <a:lstStyle/>
                    <a:p>
                      <a:pPr algn="ctr" rtl="1">
                        <a:lnSpc>
                          <a:spcPct val="115000"/>
                        </a:lnSpc>
                        <a:spcAft>
                          <a:spcPts val="0"/>
                        </a:spcAft>
                      </a:pPr>
                      <a:r>
                        <a:rPr lang="ar-IQ" sz="2400" b="1">
                          <a:solidFill>
                            <a:schemeClr val="tx1"/>
                          </a:solidFill>
                          <a:effectLst/>
                        </a:rPr>
                        <a:t>العمر</a:t>
                      </a:r>
                      <a:endParaRPr lang="en-US" sz="2400" b="1">
                        <a:solidFill>
                          <a:schemeClr val="tx1"/>
                        </a:solidFill>
                        <a:effectLst/>
                      </a:endParaRPr>
                    </a:p>
                    <a:p>
                      <a:pPr algn="ctr" rtl="1">
                        <a:lnSpc>
                          <a:spcPct val="115000"/>
                        </a:lnSpc>
                        <a:spcAft>
                          <a:spcPts val="0"/>
                        </a:spcAft>
                      </a:pPr>
                      <a:r>
                        <a:rPr lang="ar-IQ" sz="2400" b="1">
                          <a:solidFill>
                            <a:schemeClr val="tx1"/>
                          </a:solidFill>
                          <a:effectLst/>
                        </a:rPr>
                        <a:t>(سنة)</a:t>
                      </a:r>
                      <a:endParaRPr lang="en-US" sz="2400" b="1">
                        <a:solidFill>
                          <a:schemeClr val="tx1"/>
                        </a:solidFill>
                        <a:effectLst/>
                        <a:latin typeface="Times New Roman"/>
                        <a:ea typeface="Calibri"/>
                        <a:cs typeface="Arial"/>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48787">
                <a:tc rowSpan="3">
                  <a:txBody>
                    <a:bodyPr/>
                    <a:lstStyle/>
                    <a:p>
                      <a:pPr algn="ctr" rtl="1">
                        <a:lnSpc>
                          <a:spcPct val="115000"/>
                        </a:lnSpc>
                        <a:spcAft>
                          <a:spcPts val="0"/>
                        </a:spcAft>
                      </a:pPr>
                      <a:r>
                        <a:rPr lang="ar-IQ" sz="2400" b="1">
                          <a:solidFill>
                            <a:schemeClr val="tx1"/>
                          </a:solidFill>
                          <a:effectLst/>
                        </a:rPr>
                        <a:t>مسحات ناظور للمتوافدين الى مستشفى عام بعقوبة </a:t>
                      </a:r>
                      <a:br>
                        <a:rPr lang="ar-IQ" sz="2400" b="1">
                          <a:solidFill>
                            <a:schemeClr val="tx1"/>
                          </a:solidFill>
                          <a:effectLst/>
                        </a:rPr>
                      </a:br>
                      <a:r>
                        <a:rPr lang="ar-IQ" sz="2400" b="1">
                          <a:solidFill>
                            <a:schemeClr val="tx1"/>
                          </a:solidFill>
                          <a:effectLst/>
                        </a:rPr>
                        <a:t>"شعبة الناظور"</a:t>
                      </a:r>
                      <a:endParaRPr lang="en-US" sz="2400" b="1">
                        <a:solidFill>
                          <a:schemeClr val="tx1"/>
                        </a:solidFill>
                        <a:effectLst/>
                        <a:latin typeface="Times New Roman"/>
                        <a:ea typeface="Calibri"/>
                        <a:cs typeface="Arial"/>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algn="ctr" rtl="0">
                        <a:lnSpc>
                          <a:spcPct val="115000"/>
                        </a:lnSpc>
                        <a:spcAft>
                          <a:spcPts val="0"/>
                        </a:spcAft>
                      </a:pPr>
                      <a:r>
                        <a:rPr lang="en-US" sz="2400" b="1" dirty="0">
                          <a:solidFill>
                            <a:schemeClr val="tx1"/>
                          </a:solidFill>
                          <a:effectLst/>
                          <a:latin typeface="Times New Roman" pitchFamily="18" charset="0"/>
                          <a:cs typeface="Times New Roman" pitchFamily="18" charset="0"/>
                        </a:rPr>
                        <a:t>20</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algn="ctr" rtl="0">
                        <a:lnSpc>
                          <a:spcPct val="115000"/>
                        </a:lnSpc>
                        <a:spcAft>
                          <a:spcPts val="0"/>
                        </a:spcAft>
                      </a:pPr>
                      <a:r>
                        <a:rPr lang="en-US" sz="2400" b="1" dirty="0">
                          <a:solidFill>
                            <a:schemeClr val="tx1"/>
                          </a:solidFill>
                          <a:effectLst/>
                          <a:latin typeface="Times New Roman" pitchFamily="18" charset="0"/>
                          <a:cs typeface="Times New Roman" pitchFamily="18" charset="0"/>
                        </a:rPr>
                        <a:t>10</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dirty="0">
                          <a:solidFill>
                            <a:schemeClr val="tx1"/>
                          </a:solidFill>
                          <a:effectLst/>
                          <a:latin typeface="Times New Roman" pitchFamily="18" charset="0"/>
                          <a:cs typeface="Times New Roman" pitchFamily="18" charset="0"/>
                        </a:rPr>
                        <a:t>0</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dirty="0">
                          <a:solidFill>
                            <a:schemeClr val="tx1"/>
                          </a:solidFill>
                          <a:effectLst/>
                          <a:latin typeface="Times New Roman" pitchFamily="18" charset="0"/>
                          <a:cs typeface="Times New Roman" pitchFamily="18" charset="0"/>
                        </a:rPr>
                        <a:t>4</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a:solidFill>
                            <a:schemeClr val="tx1"/>
                          </a:solidFill>
                          <a:effectLst/>
                          <a:latin typeface="Times New Roman" pitchFamily="18" charset="0"/>
                          <a:cs typeface="Times New Roman" pitchFamily="18" charset="0"/>
                        </a:rPr>
                        <a:t>18-30</a:t>
                      </a:r>
                      <a:endParaRPr lang="en-US" sz="2400" b="1">
                        <a:solidFill>
                          <a:schemeClr val="tx1"/>
                        </a:solidFill>
                        <a:effectLst/>
                        <a:latin typeface="Times New Roman" pitchFamily="18" charset="0"/>
                        <a:ea typeface="Calibri"/>
                        <a:cs typeface="Times New Roman" pitchFamily="18" charset="0"/>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48787">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0">
                        <a:lnSpc>
                          <a:spcPct val="115000"/>
                        </a:lnSpc>
                        <a:spcAft>
                          <a:spcPts val="0"/>
                        </a:spcAft>
                      </a:pPr>
                      <a:r>
                        <a:rPr lang="en-US" sz="2400" b="1">
                          <a:solidFill>
                            <a:schemeClr val="tx1"/>
                          </a:solidFill>
                          <a:effectLst/>
                          <a:latin typeface="Times New Roman" pitchFamily="18" charset="0"/>
                          <a:cs typeface="Times New Roman" pitchFamily="18" charset="0"/>
                        </a:rPr>
                        <a:t>0</a:t>
                      </a:r>
                      <a:endParaRPr lang="en-US" sz="2400" b="1">
                        <a:solidFill>
                          <a:schemeClr val="tx1"/>
                        </a:solidFill>
                        <a:effectLst/>
                        <a:latin typeface="Times New Roman" pitchFamily="18" charset="0"/>
                        <a:ea typeface="Calibri"/>
                        <a:cs typeface="Times New Roman" pitchFamily="18" charset="0"/>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dirty="0">
                          <a:solidFill>
                            <a:schemeClr val="tx1"/>
                          </a:solidFill>
                          <a:effectLst/>
                          <a:latin typeface="Times New Roman" pitchFamily="18" charset="0"/>
                          <a:cs typeface="Times New Roman" pitchFamily="18" charset="0"/>
                        </a:rPr>
                        <a:t>4</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dirty="0">
                          <a:solidFill>
                            <a:schemeClr val="tx1"/>
                          </a:solidFill>
                          <a:effectLst/>
                          <a:latin typeface="Times New Roman" pitchFamily="18" charset="0"/>
                          <a:cs typeface="Times New Roman" pitchFamily="18" charset="0"/>
                        </a:rPr>
                        <a:t>31-60</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803085">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0">
                        <a:lnSpc>
                          <a:spcPct val="115000"/>
                        </a:lnSpc>
                        <a:spcAft>
                          <a:spcPts val="0"/>
                        </a:spcAft>
                      </a:pPr>
                      <a:r>
                        <a:rPr lang="en-US" sz="2400" b="1">
                          <a:solidFill>
                            <a:schemeClr val="tx1"/>
                          </a:solidFill>
                          <a:effectLst/>
                          <a:latin typeface="Times New Roman" pitchFamily="18" charset="0"/>
                          <a:cs typeface="Times New Roman" pitchFamily="18" charset="0"/>
                        </a:rPr>
                        <a:t>2</a:t>
                      </a:r>
                      <a:endParaRPr lang="en-US" sz="2400" b="1">
                        <a:solidFill>
                          <a:schemeClr val="tx1"/>
                        </a:solidFill>
                        <a:effectLst/>
                        <a:latin typeface="Times New Roman" pitchFamily="18" charset="0"/>
                        <a:ea typeface="Calibri"/>
                        <a:cs typeface="Times New Roman" pitchFamily="18" charset="0"/>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a:solidFill>
                            <a:schemeClr val="tx1"/>
                          </a:solidFill>
                          <a:effectLst/>
                          <a:latin typeface="Times New Roman" pitchFamily="18" charset="0"/>
                          <a:cs typeface="Times New Roman" pitchFamily="18" charset="0"/>
                        </a:rPr>
                        <a:t>0</a:t>
                      </a:r>
                      <a:endParaRPr lang="en-US" sz="2400" b="1">
                        <a:solidFill>
                          <a:schemeClr val="tx1"/>
                        </a:solidFill>
                        <a:effectLst/>
                        <a:latin typeface="Times New Roman" pitchFamily="18" charset="0"/>
                        <a:ea typeface="Calibri"/>
                        <a:cs typeface="Times New Roman" pitchFamily="18" charset="0"/>
                      </a:endParaRPr>
                    </a:p>
                  </a:txBody>
                  <a:tcPr marL="57817" marR="57817"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dirty="0">
                          <a:solidFill>
                            <a:schemeClr val="tx1"/>
                          </a:solidFill>
                          <a:effectLst/>
                          <a:latin typeface="Times New Roman" pitchFamily="18" charset="0"/>
                          <a:cs typeface="Times New Roman" pitchFamily="18" charset="0"/>
                        </a:rPr>
                        <a:t>61-80</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97571">
                <a:tc>
                  <a:txBody>
                    <a:bodyPr/>
                    <a:lstStyle/>
                    <a:p>
                      <a:pPr algn="ctr" rtl="1">
                        <a:lnSpc>
                          <a:spcPct val="115000"/>
                        </a:lnSpc>
                        <a:spcAft>
                          <a:spcPts val="0"/>
                        </a:spcAft>
                      </a:pPr>
                      <a:r>
                        <a:rPr lang="ar-IQ" sz="2400" b="1">
                          <a:solidFill>
                            <a:schemeClr val="tx1"/>
                          </a:solidFill>
                          <a:effectLst/>
                        </a:rPr>
                        <a:t>مجموع </a:t>
                      </a:r>
                      <a:br>
                        <a:rPr lang="ar-IQ" sz="2400" b="1">
                          <a:solidFill>
                            <a:schemeClr val="tx1"/>
                          </a:solidFill>
                          <a:effectLst/>
                        </a:rPr>
                      </a:br>
                      <a:r>
                        <a:rPr lang="ar-IQ" sz="2400" b="1">
                          <a:solidFill>
                            <a:schemeClr val="tx1"/>
                          </a:solidFill>
                          <a:effectLst/>
                        </a:rPr>
                        <a:t>النسبة المئوية</a:t>
                      </a:r>
                      <a:endParaRPr lang="en-US" sz="2400" b="1">
                        <a:solidFill>
                          <a:schemeClr val="tx1"/>
                        </a:solidFill>
                        <a:effectLst/>
                        <a:latin typeface="Times New Roman"/>
                        <a:ea typeface="Calibri"/>
                        <a:cs typeface="Arial"/>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ar-IQ" sz="2400" b="1">
                          <a:solidFill>
                            <a:schemeClr val="tx1"/>
                          </a:solidFill>
                          <a:effectLst/>
                          <a:latin typeface="Times New Roman" pitchFamily="18" charset="0"/>
                          <a:cs typeface="Times New Roman" pitchFamily="18" charset="0"/>
                        </a:rPr>
                        <a:t> </a:t>
                      </a:r>
                      <a:endParaRPr lang="en-US" sz="2400" b="1">
                        <a:solidFill>
                          <a:schemeClr val="tx1"/>
                        </a:solidFill>
                        <a:effectLst/>
                        <a:latin typeface="Times New Roman" pitchFamily="18" charset="0"/>
                        <a:ea typeface="Calibri"/>
                        <a:cs typeface="Times New Roman" pitchFamily="18" charset="0"/>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ar-IQ" sz="2400" b="1" dirty="0">
                          <a:solidFill>
                            <a:schemeClr val="tx1"/>
                          </a:solidFill>
                          <a:effectLst/>
                          <a:latin typeface="Times New Roman" pitchFamily="18" charset="0"/>
                          <a:cs typeface="Times New Roman" pitchFamily="18" charset="0"/>
                        </a:rPr>
                        <a:t> </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a:solidFill>
                            <a:schemeClr val="tx1"/>
                          </a:solidFill>
                          <a:effectLst/>
                          <a:latin typeface="Times New Roman" pitchFamily="18" charset="0"/>
                          <a:cs typeface="Times New Roman" pitchFamily="18" charset="0"/>
                        </a:rPr>
                        <a:t>2</a:t>
                      </a:r>
                    </a:p>
                    <a:p>
                      <a:pPr algn="ctr" rtl="0">
                        <a:lnSpc>
                          <a:spcPct val="115000"/>
                        </a:lnSpc>
                        <a:spcAft>
                          <a:spcPts val="0"/>
                        </a:spcAft>
                      </a:pPr>
                      <a:r>
                        <a:rPr lang="en-US" sz="2400" b="1">
                          <a:solidFill>
                            <a:schemeClr val="tx1"/>
                          </a:solidFill>
                          <a:effectLst/>
                          <a:latin typeface="Times New Roman" pitchFamily="18" charset="0"/>
                          <a:cs typeface="Times New Roman" pitchFamily="18" charset="0"/>
                        </a:rPr>
                        <a:t>20 %</a:t>
                      </a:r>
                      <a:endParaRPr lang="en-US" sz="2400" b="1">
                        <a:solidFill>
                          <a:schemeClr val="tx1"/>
                        </a:solidFill>
                        <a:effectLst/>
                        <a:latin typeface="Times New Roman" pitchFamily="18" charset="0"/>
                        <a:ea typeface="Calibri"/>
                        <a:cs typeface="Times New Roman" pitchFamily="18" charset="0"/>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a:solidFill>
                            <a:schemeClr val="tx1"/>
                          </a:solidFill>
                          <a:effectLst/>
                          <a:latin typeface="Times New Roman" pitchFamily="18" charset="0"/>
                          <a:cs typeface="Times New Roman" pitchFamily="18" charset="0"/>
                        </a:rPr>
                        <a:t>8</a:t>
                      </a:r>
                    </a:p>
                    <a:p>
                      <a:pPr algn="ctr" rtl="0">
                        <a:lnSpc>
                          <a:spcPct val="115000"/>
                        </a:lnSpc>
                        <a:spcAft>
                          <a:spcPts val="0"/>
                        </a:spcAft>
                      </a:pPr>
                      <a:r>
                        <a:rPr lang="en-US" sz="2400" b="1">
                          <a:solidFill>
                            <a:schemeClr val="tx1"/>
                          </a:solidFill>
                          <a:effectLst/>
                          <a:latin typeface="Times New Roman" pitchFamily="18" charset="0"/>
                          <a:cs typeface="Times New Roman" pitchFamily="18" charset="0"/>
                        </a:rPr>
                        <a:t>80%</a:t>
                      </a:r>
                      <a:endParaRPr lang="en-US" sz="2400" b="1">
                        <a:solidFill>
                          <a:schemeClr val="tx1"/>
                        </a:solidFill>
                        <a:effectLst/>
                        <a:latin typeface="Times New Roman" pitchFamily="18" charset="0"/>
                        <a:ea typeface="Calibri"/>
                        <a:cs typeface="Times New Roman" pitchFamily="18" charset="0"/>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0">
                        <a:lnSpc>
                          <a:spcPct val="115000"/>
                        </a:lnSpc>
                        <a:spcAft>
                          <a:spcPts val="0"/>
                        </a:spcAft>
                      </a:pPr>
                      <a:r>
                        <a:rPr lang="en-US" sz="2400" b="1" dirty="0">
                          <a:solidFill>
                            <a:schemeClr val="tx1"/>
                          </a:solidFill>
                          <a:effectLst/>
                          <a:latin typeface="Times New Roman" pitchFamily="18" charset="0"/>
                          <a:cs typeface="Times New Roman" pitchFamily="18" charset="0"/>
                        </a:rPr>
                        <a:t> </a:t>
                      </a:r>
                      <a:endParaRPr lang="en-US" sz="2400" b="1" dirty="0">
                        <a:solidFill>
                          <a:schemeClr val="tx1"/>
                        </a:solidFill>
                        <a:effectLst/>
                        <a:latin typeface="Times New Roman" pitchFamily="18" charset="0"/>
                        <a:ea typeface="Calibri"/>
                        <a:cs typeface="Times New Roman" pitchFamily="18" charset="0"/>
                      </a:endParaRPr>
                    </a:p>
                  </a:txBody>
                  <a:tcPr marL="57817" marR="57817"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34179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تمرير أفقي 3"/>
          <p:cNvSpPr/>
          <p:nvPr/>
        </p:nvSpPr>
        <p:spPr>
          <a:xfrm>
            <a:off x="1187624" y="1182486"/>
            <a:ext cx="6336704" cy="381642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0">
              <a:defRPr/>
            </a:pPr>
            <a:r>
              <a:rPr lang="ar-IQ" sz="96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Traditional Arabic"/>
              </a:rPr>
              <a:t>المقدمة</a:t>
            </a:r>
            <a:r>
              <a:rPr lang="ar-IQ" sz="9600" b="1" kern="0"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Traditional Arabic"/>
              </a:rPr>
              <a:t> </a:t>
            </a:r>
          </a:p>
          <a:p>
            <a:pPr lvl="0" algn="ctr" rtl="0">
              <a:defRPr/>
            </a:pPr>
            <a:r>
              <a:rPr lang="en-US" sz="72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a:rPr>
              <a:t>Introduction</a:t>
            </a:r>
            <a:endParaRPr lang="ar-IQ" sz="7200" b="1" kern="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Times New Roman"/>
            </a:endParaRPr>
          </a:p>
        </p:txBody>
      </p:sp>
    </p:spTree>
    <p:extLst>
      <p:ext uri="{BB962C8B-B14F-4D97-AF65-F5344CB8AC3E}">
        <p14:creationId xmlns:p14="http://schemas.microsoft.com/office/powerpoint/2010/main" xmlns="" val="857534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50686" y="1412776"/>
            <a:ext cx="8745083" cy="5324535"/>
          </a:xfrm>
          <a:prstGeom prst="rect">
            <a:avLst/>
          </a:prstGeom>
        </p:spPr>
        <p:txBody>
          <a:bodyPr wrap="square">
            <a:spAutoFit/>
          </a:bodyPr>
          <a:lstStyle/>
          <a:p>
            <a:pPr algn="just"/>
            <a:r>
              <a:rPr lang="ar-IQ" sz="2000" b="1" dirty="0" smtClean="0"/>
              <a:t>اختبرت ست </a:t>
            </a:r>
            <a:r>
              <a:rPr lang="ar-IQ" sz="2000" b="1" dirty="0" err="1" smtClean="0"/>
              <a:t>عزلات</a:t>
            </a:r>
            <a:r>
              <a:rPr lang="ar-IQ" sz="2000" b="1" dirty="0" smtClean="0"/>
              <a:t> تعود لـ </a:t>
            </a:r>
            <a:r>
              <a:rPr lang="en-US" sz="2000" b="1" i="1" dirty="0" err="1" smtClean="0"/>
              <a:t>F.prausnitzii</a:t>
            </a:r>
            <a:r>
              <a:rPr lang="en-US" sz="2000" b="1" dirty="0" smtClean="0"/>
              <a:t> </a:t>
            </a:r>
            <a:r>
              <a:rPr lang="ar-IQ" sz="2000" b="1" dirty="0" smtClean="0"/>
              <a:t>منها </a:t>
            </a:r>
            <a:r>
              <a:rPr lang="en-US" sz="2000" b="1" dirty="0" smtClean="0"/>
              <a:t>3 </a:t>
            </a:r>
            <a:r>
              <a:rPr lang="ar-IQ" sz="2000" b="1" dirty="0" smtClean="0"/>
              <a:t>  سحبت من الاغشية المخاطية المبطنة للقولون " </a:t>
            </a:r>
            <a:r>
              <a:rPr lang="ar-IQ" sz="2000" b="1" dirty="0" err="1" smtClean="0"/>
              <a:t>مسحات</a:t>
            </a:r>
            <a:r>
              <a:rPr lang="ar-IQ" sz="2000" b="1" dirty="0" smtClean="0"/>
              <a:t> الناظور" و</a:t>
            </a:r>
            <a:r>
              <a:rPr lang="en-US" sz="2000" b="1" dirty="0" smtClean="0"/>
              <a:t>3 </a:t>
            </a:r>
            <a:r>
              <a:rPr lang="ar-IQ" sz="2000" b="1" dirty="0" smtClean="0"/>
              <a:t>من تحليل عينات  البراز </a:t>
            </a:r>
            <a:r>
              <a:rPr lang="ar-IQ" sz="2000" b="1" dirty="0" err="1" smtClean="0"/>
              <a:t>لاشخاص</a:t>
            </a:r>
            <a:r>
              <a:rPr lang="ar-IQ" sz="2000" b="1" dirty="0" smtClean="0"/>
              <a:t> اصحاء ومرضى والتي تحمل التسلسلات ( </a:t>
            </a:r>
            <a:r>
              <a:rPr lang="en-US" sz="2000" b="1" dirty="0" smtClean="0"/>
              <a:t>5</a:t>
            </a:r>
            <a:r>
              <a:rPr lang="ar-IQ" sz="2000" b="1" dirty="0" smtClean="0"/>
              <a:t> , </a:t>
            </a:r>
            <a:r>
              <a:rPr lang="en-US" sz="2000" b="1" dirty="0" smtClean="0"/>
              <a:t>9 </a:t>
            </a:r>
            <a:r>
              <a:rPr lang="ar-IQ" sz="2000" b="1" dirty="0" smtClean="0"/>
              <a:t> , </a:t>
            </a:r>
            <a:r>
              <a:rPr lang="en-US" sz="2000" b="1" dirty="0" smtClean="0"/>
              <a:t>28</a:t>
            </a:r>
            <a:r>
              <a:rPr lang="ar-IQ" sz="2000" b="1" dirty="0" smtClean="0"/>
              <a:t> , </a:t>
            </a:r>
            <a:r>
              <a:rPr lang="en-US" sz="2000" b="1" dirty="0" smtClean="0"/>
              <a:t>55</a:t>
            </a:r>
            <a:r>
              <a:rPr lang="ar-IQ" sz="2000" b="1" dirty="0" smtClean="0"/>
              <a:t>, </a:t>
            </a:r>
            <a:r>
              <a:rPr lang="en-US" sz="2000" b="1" dirty="0" smtClean="0"/>
              <a:t>73</a:t>
            </a:r>
            <a:r>
              <a:rPr lang="ar-IQ" sz="2000" b="1" dirty="0" smtClean="0"/>
              <a:t> , </a:t>
            </a:r>
            <a:r>
              <a:rPr lang="en-US" sz="2000" b="1" dirty="0" smtClean="0"/>
              <a:t>92</a:t>
            </a:r>
            <a:r>
              <a:rPr lang="ar-IQ" sz="2000" b="1" dirty="0" smtClean="0"/>
              <a:t>) ,اذا اختبرت </a:t>
            </a:r>
            <a:r>
              <a:rPr lang="ar-IQ" sz="2000" b="1" dirty="0" err="1" smtClean="0"/>
              <a:t>العزلات</a:t>
            </a:r>
            <a:r>
              <a:rPr lang="ar-IQ" sz="2000" b="1" dirty="0" smtClean="0"/>
              <a:t> التي نمت على وسط </a:t>
            </a:r>
            <a:r>
              <a:rPr lang="en-US" sz="2000" b="1" dirty="0" err="1" smtClean="0"/>
              <a:t>YcFA</a:t>
            </a:r>
            <a:r>
              <a:rPr lang="ar-IQ" sz="2000" b="1" dirty="0" smtClean="0"/>
              <a:t> وحفظت على وسط  </a:t>
            </a:r>
            <a:r>
              <a:rPr lang="en-US" sz="2000" b="1" dirty="0" err="1" smtClean="0"/>
              <a:t>Nuntrant</a:t>
            </a:r>
            <a:r>
              <a:rPr lang="en-US" sz="2000" b="1" dirty="0" smtClean="0"/>
              <a:t> agar</a:t>
            </a:r>
            <a:r>
              <a:rPr lang="ar-IQ" sz="2000" b="1" dirty="0" smtClean="0"/>
              <a:t>  وبعد اجراء خطوات التحليل الوراثي </a:t>
            </a:r>
            <a:r>
              <a:rPr lang="ar-IQ" sz="2000" b="1" dirty="0" err="1" smtClean="0"/>
              <a:t>بأستعمال</a:t>
            </a:r>
            <a:r>
              <a:rPr lang="ar-IQ" sz="2000" b="1" dirty="0" smtClean="0"/>
              <a:t> تقنية </a:t>
            </a:r>
            <a:r>
              <a:rPr lang="en-US" sz="2000" b="1" dirty="0" smtClean="0"/>
              <a:t>PCR</a:t>
            </a:r>
            <a:r>
              <a:rPr lang="ar-IQ" sz="2000" b="1" dirty="0" smtClean="0"/>
              <a:t> من خلال استعمال  بادئ </a:t>
            </a:r>
            <a:r>
              <a:rPr lang="en-US" sz="2000" b="1" dirty="0" err="1" smtClean="0"/>
              <a:t>Primerase</a:t>
            </a:r>
            <a:r>
              <a:rPr lang="en-US" sz="2000" b="1" dirty="0" smtClean="0"/>
              <a:t> </a:t>
            </a:r>
            <a:r>
              <a:rPr lang="ar-IQ" sz="2000" b="1" dirty="0" smtClean="0"/>
              <a:t> المتخصص بالجين (</a:t>
            </a:r>
            <a:r>
              <a:rPr lang="en-US" sz="2000" b="1" dirty="0" smtClean="0"/>
              <a:t>16s r RNA</a:t>
            </a:r>
            <a:r>
              <a:rPr lang="ar-IQ" sz="2000" b="1" dirty="0" smtClean="0"/>
              <a:t>) المجهز من قبل شركة ( </a:t>
            </a:r>
            <a:r>
              <a:rPr lang="en-US" sz="2000" b="1" dirty="0" err="1" smtClean="0"/>
              <a:t>Bioneer</a:t>
            </a:r>
            <a:r>
              <a:rPr lang="en-US" sz="2000" b="1" dirty="0" smtClean="0"/>
              <a:t> Korea</a:t>
            </a:r>
            <a:r>
              <a:rPr lang="ar-IQ" sz="2000" b="1" dirty="0" smtClean="0"/>
              <a:t>) على وفق طريقة (ِ</a:t>
            </a:r>
            <a:r>
              <a:rPr lang="en-US" sz="2000" b="1" dirty="0" err="1" smtClean="0"/>
              <a:t>Annina</a:t>
            </a:r>
            <a:r>
              <a:rPr lang="en-US" sz="2000" b="1" dirty="0" smtClean="0"/>
              <a:t> </a:t>
            </a:r>
            <a:r>
              <a:rPr lang="en-US" sz="2000" b="1" dirty="0" err="1" smtClean="0"/>
              <a:t>Rintala</a:t>
            </a:r>
            <a:r>
              <a:rPr lang="en-US" sz="2000" b="1" dirty="0" smtClean="0"/>
              <a:t> , 2013</a:t>
            </a:r>
            <a:r>
              <a:rPr lang="ar-IQ" sz="2000" b="1" dirty="0" smtClean="0"/>
              <a:t>) (  </a:t>
            </a:r>
            <a:r>
              <a:rPr lang="en-US" sz="2000" b="1" dirty="0" err="1" smtClean="0"/>
              <a:t>Mireia</a:t>
            </a:r>
            <a:r>
              <a:rPr lang="ar-IQ" sz="2000" b="1" dirty="0" smtClean="0"/>
              <a:t>واخرون , </a:t>
            </a:r>
            <a:r>
              <a:rPr lang="en-US" sz="2000" b="1" dirty="0" smtClean="0"/>
              <a:t>2012</a:t>
            </a:r>
            <a:r>
              <a:rPr lang="ar-IQ" sz="2000" b="1" dirty="0" smtClean="0"/>
              <a:t> ) وتمت برمجة جهاز الـ </a:t>
            </a:r>
            <a:r>
              <a:rPr lang="en-US" sz="2000" b="1" dirty="0" smtClean="0"/>
              <a:t>PCR</a:t>
            </a:r>
            <a:r>
              <a:rPr lang="ar-IQ" sz="2000" b="1" dirty="0" smtClean="0"/>
              <a:t> واستعمل الـ </a:t>
            </a:r>
            <a:r>
              <a:rPr lang="en-US" sz="2000" b="1" dirty="0" smtClean="0"/>
              <a:t>DNA</a:t>
            </a:r>
            <a:r>
              <a:rPr lang="ar-IQ" sz="2000" b="1" dirty="0" smtClean="0"/>
              <a:t> القالب  </a:t>
            </a:r>
            <a:r>
              <a:rPr lang="en-US" sz="2000" b="1" dirty="0" smtClean="0"/>
              <a:t>3 template DNA</a:t>
            </a:r>
            <a:r>
              <a:rPr lang="ar-IQ" sz="2000" b="1" dirty="0" smtClean="0"/>
              <a:t> المستخلص بواسطة عدة الاستخلاص باستخدام ( </a:t>
            </a:r>
            <a:r>
              <a:rPr lang="en-US" sz="2000" b="1" dirty="0" smtClean="0"/>
              <a:t>Mini DNA </a:t>
            </a:r>
            <a:r>
              <a:rPr lang="en-US" sz="2000" b="1" dirty="0" err="1" smtClean="0"/>
              <a:t>becteria</a:t>
            </a:r>
            <a:r>
              <a:rPr lang="en-US" sz="2000" b="1" dirty="0" smtClean="0"/>
              <a:t> </a:t>
            </a:r>
            <a:r>
              <a:rPr lang="en-US" sz="2000" b="1" dirty="0" err="1" smtClean="0"/>
              <a:t>cit</a:t>
            </a:r>
            <a:r>
              <a:rPr lang="ar-IQ" sz="2000" b="1" dirty="0" smtClean="0"/>
              <a:t>) المجهز من قبل (</a:t>
            </a:r>
            <a:r>
              <a:rPr lang="en-US" sz="2000" b="1" dirty="0" err="1" smtClean="0"/>
              <a:t>Bioneer</a:t>
            </a:r>
            <a:r>
              <a:rPr lang="en-US" sz="2000" b="1" dirty="0" smtClean="0"/>
              <a:t> / Korea</a:t>
            </a:r>
            <a:r>
              <a:rPr lang="ar-IQ" sz="2000" b="1" dirty="0" smtClean="0"/>
              <a:t>) تم الكشف عن نواتج استخلاص الدنا البكتيري عن طريق تقنية التحليل الكهربائي على هلام </a:t>
            </a:r>
            <a:r>
              <a:rPr lang="ar-IQ" sz="2000" b="1" dirty="0" err="1" smtClean="0"/>
              <a:t>الاكاروز</a:t>
            </a:r>
            <a:r>
              <a:rPr lang="ar-IQ" sz="2000" b="1" dirty="0" smtClean="0"/>
              <a:t> لبعض </a:t>
            </a:r>
            <a:r>
              <a:rPr lang="ar-IQ" sz="2000" b="1" dirty="0" err="1" smtClean="0"/>
              <a:t>العزلات</a:t>
            </a:r>
            <a:r>
              <a:rPr lang="ar-IQ" sz="2000" b="1" dirty="0" smtClean="0"/>
              <a:t> واستخدام جهاز مقياس الكثافة الضوئية </a:t>
            </a:r>
            <a:r>
              <a:rPr lang="en-US" sz="2000" b="1" dirty="0" err="1" smtClean="0"/>
              <a:t>Spectrophoto</a:t>
            </a:r>
            <a:r>
              <a:rPr lang="en-US" sz="2000" b="1" dirty="0" smtClean="0"/>
              <a:t> meter</a:t>
            </a:r>
            <a:r>
              <a:rPr lang="ar-IQ" sz="2000" b="1" dirty="0" smtClean="0"/>
              <a:t> لغرض تحديد نقاوة المستخلص من </a:t>
            </a:r>
            <a:r>
              <a:rPr lang="ar-IQ" sz="2000" b="1" dirty="0" err="1" smtClean="0"/>
              <a:t>العزلات</a:t>
            </a:r>
            <a:r>
              <a:rPr lang="ar-IQ" sz="2000" b="1" dirty="0" smtClean="0"/>
              <a:t>.(</a:t>
            </a:r>
            <a:r>
              <a:rPr lang="en-US" sz="2000" b="1" dirty="0" smtClean="0"/>
              <a:t>Hopkins </a:t>
            </a:r>
            <a:r>
              <a:rPr lang="ar-IQ" sz="2000" b="1" dirty="0" smtClean="0"/>
              <a:t> واخرون , </a:t>
            </a:r>
            <a:r>
              <a:rPr lang="en-US" sz="2000" b="1" dirty="0" smtClean="0"/>
              <a:t>2005</a:t>
            </a:r>
            <a:r>
              <a:rPr lang="ar-IQ" sz="2000" b="1" dirty="0" smtClean="0"/>
              <a:t> ) . تم ترحيل ناتج تفاعل البلمرة المتسلسل الخاص بالجين (</a:t>
            </a:r>
            <a:r>
              <a:rPr lang="en-US" sz="2000" b="1" dirty="0" smtClean="0"/>
              <a:t>16sr RNA</a:t>
            </a:r>
            <a:r>
              <a:rPr lang="ar-IQ" sz="2000" b="1" dirty="0" smtClean="0"/>
              <a:t>) على هلام </a:t>
            </a:r>
            <a:r>
              <a:rPr lang="ar-IQ" sz="2000" b="1" dirty="0" err="1" smtClean="0"/>
              <a:t>الاكاروز</a:t>
            </a:r>
            <a:r>
              <a:rPr lang="ar-IQ" sz="2000" b="1" dirty="0" smtClean="0"/>
              <a:t> بتركيز </a:t>
            </a:r>
            <a:r>
              <a:rPr lang="en-US" sz="2000" b="1" dirty="0" smtClean="0"/>
              <a:t>1.5</a:t>
            </a:r>
            <a:r>
              <a:rPr lang="ar-IQ" sz="2000" b="1" dirty="0" smtClean="0"/>
              <a:t>% , لوحظ ظهور حزمة واحدة في جميع الحفر بالمستوى نفسه بعد ان عرّض الهلام </a:t>
            </a:r>
            <a:r>
              <a:rPr lang="ar-IQ" sz="2000" b="1" dirty="0" err="1" smtClean="0"/>
              <a:t>للاشعة</a:t>
            </a:r>
            <a:r>
              <a:rPr lang="ar-IQ" sz="2000" b="1" dirty="0" smtClean="0"/>
              <a:t> الفوق البنفسجية كما في صورة رقم ( 8) ذلك دل على ارتباط البادئ مع المتسلسل المكمل له على الشريط القالب عند مقارنة الحزم المتضاعفة مع الدليل الحجمي </a:t>
            </a:r>
            <a:r>
              <a:rPr lang="en-US" sz="2000" b="1" dirty="0" smtClean="0"/>
              <a:t>DNA Ladder</a:t>
            </a:r>
            <a:r>
              <a:rPr lang="ar-IQ" sz="2000" b="1" dirty="0" smtClean="0"/>
              <a:t> المجهز من قبل شركة (</a:t>
            </a:r>
            <a:r>
              <a:rPr lang="en-US" sz="2000" b="1" dirty="0" err="1" smtClean="0"/>
              <a:t>Bioneer</a:t>
            </a:r>
            <a:r>
              <a:rPr lang="en-US" sz="2000" b="1" dirty="0" smtClean="0"/>
              <a:t> / Korea</a:t>
            </a:r>
            <a:r>
              <a:rPr lang="ar-IQ" sz="2000" b="1" dirty="0" smtClean="0"/>
              <a:t>)  ذي الحزم المعروفة الاحجام الجزئية .تطابقت احجام الحزم مع الحجم المتوقع وهو ( </a:t>
            </a:r>
            <a:r>
              <a:rPr lang="en-US" sz="2000" b="1" dirty="0" err="1" smtClean="0"/>
              <a:t>Pb</a:t>
            </a:r>
            <a:r>
              <a:rPr lang="en-US" sz="2000" b="1" dirty="0" smtClean="0"/>
              <a:t> 140</a:t>
            </a:r>
            <a:r>
              <a:rPr lang="ar-IQ" sz="2000" b="1" dirty="0" smtClean="0"/>
              <a:t> ) بالنسبة لـلجين  (</a:t>
            </a:r>
            <a:r>
              <a:rPr lang="en-US" sz="2000" b="1" dirty="0" smtClean="0"/>
              <a:t>16s   r RNA</a:t>
            </a:r>
            <a:r>
              <a:rPr lang="ar-IQ" sz="2000" b="1" dirty="0" smtClean="0"/>
              <a:t>) .</a:t>
            </a:r>
            <a:endParaRPr lang="en-US" sz="2000" b="1" dirty="0" smtClean="0"/>
          </a:p>
          <a:p>
            <a:pPr algn="just"/>
            <a:endParaRPr lang="en-US" sz="2000" b="1" dirty="0"/>
          </a:p>
        </p:txBody>
      </p:sp>
      <p:sp>
        <p:nvSpPr>
          <p:cNvPr id="6" name="مستطيل مستدير الزوايا 5"/>
          <p:cNvSpPr/>
          <p:nvPr/>
        </p:nvSpPr>
        <p:spPr>
          <a:xfrm>
            <a:off x="698791" y="692696"/>
            <a:ext cx="7848872" cy="570583"/>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pPr lvl="0"/>
            <a:r>
              <a:rPr lang="ar-IQ" sz="2000" b="1" dirty="0">
                <a:solidFill>
                  <a:schemeClr val="tx1"/>
                </a:solidFill>
              </a:rPr>
              <a:t>التشخيص الوراثي الجزيئي لبكتريا </a:t>
            </a:r>
            <a:r>
              <a:rPr lang="en-US" sz="2000" b="1" i="1" dirty="0" err="1">
                <a:solidFill>
                  <a:schemeClr val="tx1"/>
                </a:solidFill>
              </a:rPr>
              <a:t>F.prausnitzii</a:t>
            </a:r>
            <a:r>
              <a:rPr lang="ar-IQ" sz="2000" b="1" dirty="0">
                <a:solidFill>
                  <a:schemeClr val="tx1"/>
                </a:solidFill>
              </a:rPr>
              <a:t> على  مستوى الجنس والنوع : </a:t>
            </a:r>
            <a:endParaRPr lang="en-US" sz="2000" dirty="0">
              <a:solidFill>
                <a:schemeClr val="tx1"/>
              </a:solidFill>
            </a:endParaRPr>
          </a:p>
        </p:txBody>
      </p:sp>
    </p:spTree>
    <p:extLst>
      <p:ext uri="{BB962C8B-B14F-4D97-AF65-F5344CB8AC3E}">
        <p14:creationId xmlns:p14="http://schemas.microsoft.com/office/powerpoint/2010/main" xmlns="" val="2406466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764704"/>
            <a:ext cx="8496944" cy="5324535"/>
          </a:xfrm>
          <a:prstGeom prst="rect">
            <a:avLst/>
          </a:prstGeom>
        </p:spPr>
        <p:txBody>
          <a:bodyPr wrap="square">
            <a:spAutoFit/>
          </a:bodyPr>
          <a:lstStyle/>
          <a:p>
            <a:pPr algn="just"/>
            <a:r>
              <a:rPr lang="ar-IQ" sz="2000" b="1" dirty="0" smtClean="0"/>
              <a:t>كما تم الكشف ايضاً في دراسة عن </a:t>
            </a:r>
            <a:r>
              <a:rPr lang="en-US" sz="2000" b="1" i="1" dirty="0" err="1" smtClean="0"/>
              <a:t>F.prausnitzii</a:t>
            </a:r>
            <a:r>
              <a:rPr lang="ar-IQ" sz="2000" b="1" dirty="0" smtClean="0"/>
              <a:t> عن جين ( </a:t>
            </a:r>
            <a:r>
              <a:rPr lang="en-US" sz="2000" b="1" dirty="0" smtClean="0"/>
              <a:t>A</a:t>
            </a:r>
            <a:r>
              <a:rPr lang="en-US" sz="2000" b="1" baseline="-25000" dirty="0" smtClean="0"/>
              <a:t>2</a:t>
            </a:r>
            <a:r>
              <a:rPr lang="en-US" sz="2000" b="1" dirty="0" smtClean="0"/>
              <a:t> – 165</a:t>
            </a:r>
            <a:r>
              <a:rPr lang="ar-IQ" sz="2000" b="1" dirty="0" smtClean="0"/>
              <a:t>) وذلك عن طريق تحليل </a:t>
            </a:r>
            <a:r>
              <a:rPr lang="en-US" sz="2000" b="1" dirty="0" smtClean="0"/>
              <a:t>DNA</a:t>
            </a:r>
            <a:r>
              <a:rPr lang="ar-IQ" sz="2000" b="1" dirty="0" smtClean="0"/>
              <a:t> البكتريا </a:t>
            </a:r>
            <a:r>
              <a:rPr lang="ar-IQ" sz="2000" b="1" dirty="0" err="1" smtClean="0"/>
              <a:t>بأستخدام</a:t>
            </a:r>
            <a:r>
              <a:rPr lang="ar-IQ" sz="2000" b="1" dirty="0" smtClean="0"/>
              <a:t> </a:t>
            </a:r>
            <a:r>
              <a:rPr lang="en-US" sz="2000" b="1" dirty="0" smtClean="0"/>
              <a:t>PCR</a:t>
            </a:r>
            <a:r>
              <a:rPr lang="ar-IQ" sz="2000" b="1" dirty="0" smtClean="0"/>
              <a:t> وبعد تضخيم الجين والكشف عن مساره , رجح ان يكون عاملاً مهماً في دور البكتريا الوقائي والعلاجي , إذ اخذ من مجموعة من الاصحاء عن طريق تحليل خزعة نسيجية اخذت بالتنظير وأنتجت هذه المجموعة نظاماً غذائياً متوازناً , وأعقاب هذا النظام تعرضوا للفحص عن طريق الـ </a:t>
            </a:r>
            <a:r>
              <a:rPr lang="en-US" sz="2000" b="1" dirty="0" smtClean="0"/>
              <a:t>P.C.R.</a:t>
            </a:r>
            <a:r>
              <a:rPr lang="ar-IQ" sz="2000" b="1" dirty="0" smtClean="0"/>
              <a:t> فظهرت النتيجة اعلاه . كذلك تم فحص (</a:t>
            </a:r>
            <a:r>
              <a:rPr lang="en-US" sz="2000" b="1" dirty="0" smtClean="0"/>
              <a:t>10</a:t>
            </a:r>
            <a:r>
              <a:rPr lang="ar-IQ" sz="2000" b="1" dirty="0" smtClean="0"/>
              <a:t>) عينات لمرضى يعانون من مرض كرون </a:t>
            </a:r>
            <a:r>
              <a:rPr lang="en-US" sz="2000" b="1" dirty="0" smtClean="0"/>
              <a:t>(CD) </a:t>
            </a:r>
            <a:r>
              <a:rPr lang="en-US" sz="2000" b="1" dirty="0" err="1" smtClean="0"/>
              <a:t>Chron's</a:t>
            </a:r>
            <a:r>
              <a:rPr lang="en-US" sz="2000" b="1" dirty="0" smtClean="0"/>
              <a:t> </a:t>
            </a:r>
            <a:r>
              <a:rPr lang="ar-IQ" sz="2000" b="1" dirty="0" smtClean="0"/>
              <a:t> </a:t>
            </a:r>
            <a:r>
              <a:rPr lang="ar-IQ" sz="2000" b="1" dirty="0" err="1" smtClean="0"/>
              <a:t>تناولو</a:t>
            </a:r>
            <a:r>
              <a:rPr lang="ar-IQ" sz="2000" b="1" dirty="0" smtClean="0"/>
              <a:t> في وقت سابق علاج مضاد لمسببات المرض وقد اتضح انخفاض ملحوظ في </a:t>
            </a:r>
            <a:r>
              <a:rPr lang="en-US" sz="2000" b="1" i="1" dirty="0" err="1" smtClean="0"/>
              <a:t>F.prausnitzii</a:t>
            </a:r>
            <a:r>
              <a:rPr lang="ar-IQ" sz="2000" b="1" dirty="0" smtClean="0"/>
              <a:t> بعد ان اجري تحليل الخزعة النسيجية العائدة لهم وكذلك لوحظ انخفاض في جين ( </a:t>
            </a:r>
            <a:r>
              <a:rPr lang="en-US" sz="2000" b="1" dirty="0" smtClean="0"/>
              <a:t>(A</a:t>
            </a:r>
            <a:r>
              <a:rPr lang="en-US" sz="2000" b="1" baseline="-25000" dirty="0" smtClean="0"/>
              <a:t>2</a:t>
            </a:r>
            <a:r>
              <a:rPr lang="en-US" sz="2000" b="1" dirty="0" smtClean="0"/>
              <a:t> -165</a:t>
            </a:r>
            <a:r>
              <a:rPr lang="ar-IQ" sz="2000" b="1" dirty="0" smtClean="0"/>
              <a:t> والذي </a:t>
            </a:r>
            <a:r>
              <a:rPr lang="ar-IQ" sz="2000" b="1" dirty="0" err="1" smtClean="0"/>
              <a:t>يشفرلعلاج</a:t>
            </a:r>
            <a:r>
              <a:rPr lang="ar-IQ" sz="2000" b="1" dirty="0" smtClean="0"/>
              <a:t> ومقاومة مرض كرون </a:t>
            </a:r>
            <a:r>
              <a:rPr lang="en-US" sz="2000" b="1" dirty="0" smtClean="0"/>
              <a:t>(CD)</a:t>
            </a:r>
            <a:r>
              <a:rPr lang="ar-IQ" sz="2000" b="1" dirty="0" smtClean="0"/>
              <a:t> وان كان بنسبة قليلة</a:t>
            </a:r>
          </a:p>
          <a:p>
            <a:pPr algn="just"/>
            <a:r>
              <a:rPr lang="ar-IQ" sz="2000" b="1" dirty="0" smtClean="0"/>
              <a:t>( </a:t>
            </a:r>
            <a:r>
              <a:rPr lang="en-US" sz="2000" b="1" dirty="0" err="1" smtClean="0"/>
              <a:t>Wenjing</a:t>
            </a:r>
            <a:r>
              <a:rPr lang="ar-IQ" sz="2000" b="1" dirty="0" smtClean="0"/>
              <a:t> واخرون , </a:t>
            </a:r>
            <a:r>
              <a:rPr lang="en-US" sz="2000" b="1" dirty="0" smtClean="0"/>
              <a:t>2010</a:t>
            </a:r>
            <a:r>
              <a:rPr lang="ar-IQ" sz="2000" b="1" dirty="0" smtClean="0"/>
              <a:t>) . </a:t>
            </a:r>
          </a:p>
          <a:p>
            <a:pPr algn="just"/>
            <a:endParaRPr lang="en-US" sz="2000" b="1" dirty="0" smtClean="0"/>
          </a:p>
          <a:p>
            <a:pPr algn="just"/>
            <a:r>
              <a:rPr lang="ar-IQ" sz="2000" b="1" dirty="0" smtClean="0"/>
              <a:t>كذلك ظهرت ايضاً دراسات وراثية اجريت عن مرضى مصابون بتقرحات الامعاء ( </a:t>
            </a:r>
            <a:r>
              <a:rPr lang="en-US" sz="2000" b="1" dirty="0" smtClean="0"/>
              <a:t>UC</a:t>
            </a:r>
            <a:r>
              <a:rPr lang="ar-IQ" sz="2000" b="1" dirty="0" smtClean="0"/>
              <a:t>) (</a:t>
            </a:r>
            <a:r>
              <a:rPr lang="en-US" sz="2000" b="1" dirty="0" err="1" smtClean="0"/>
              <a:t>Ulcerativ</a:t>
            </a:r>
            <a:r>
              <a:rPr lang="en-US" sz="2000" b="1" dirty="0" smtClean="0"/>
              <a:t> </a:t>
            </a:r>
            <a:r>
              <a:rPr lang="en-US" sz="2000" b="1" dirty="0" err="1" smtClean="0"/>
              <a:t>Colitic</a:t>
            </a:r>
            <a:r>
              <a:rPr lang="ar-IQ" sz="2000" b="1" dirty="0" smtClean="0"/>
              <a:t>) بأن جين يسمى ( </a:t>
            </a:r>
            <a:r>
              <a:rPr lang="en-US" sz="2000" b="1" dirty="0" smtClean="0"/>
              <a:t>M/2/21</a:t>
            </a:r>
            <a:r>
              <a:rPr lang="ar-IQ" sz="2000" b="1" dirty="0" smtClean="0"/>
              <a:t>) يكون منخفض عند الاشخاص المرضى مقارنة بمستواه لدى الاصحاء كمجموعة سيطرة , لكن هذه الدراسة فشلت في الاختبارات الاحصائية المستخدمة </a:t>
            </a:r>
            <a:r>
              <a:rPr lang="ar-IQ" sz="2000" b="1" dirty="0" err="1" smtClean="0"/>
              <a:t>لاثبات</a:t>
            </a:r>
            <a:r>
              <a:rPr lang="ar-IQ" sz="2000" b="1" dirty="0" smtClean="0"/>
              <a:t> ان الفرق كان كبيراً بين كلتا الحالتين , وقد اثبتت </a:t>
            </a:r>
            <a:r>
              <a:rPr lang="ar-IQ" sz="2000" b="1" dirty="0" err="1" smtClean="0"/>
              <a:t>هذد</a:t>
            </a:r>
            <a:r>
              <a:rPr lang="ar-IQ" sz="2000" b="1" dirty="0" smtClean="0"/>
              <a:t> الدراسة ان </a:t>
            </a:r>
            <a:r>
              <a:rPr lang="en-US" sz="2000" b="1" i="1" dirty="0" err="1" smtClean="0"/>
              <a:t>F.prausnitzii</a:t>
            </a:r>
            <a:r>
              <a:rPr lang="ar-IQ" sz="2000" b="1" dirty="0" smtClean="0"/>
              <a:t> هي السائدة بين المجاميع المنتجة </a:t>
            </a:r>
            <a:r>
              <a:rPr lang="ar-IQ" sz="2000" b="1" dirty="0" err="1" smtClean="0"/>
              <a:t>للزبدات</a:t>
            </a:r>
            <a:r>
              <a:rPr lang="ar-IQ" sz="2000" b="1" dirty="0" smtClean="0"/>
              <a:t> في امعاء الانسان وذلك لامتلاكها الجين(</a:t>
            </a:r>
            <a:r>
              <a:rPr lang="en-US" sz="2000" b="1" dirty="0" smtClean="0"/>
              <a:t>(A</a:t>
            </a:r>
            <a:r>
              <a:rPr lang="en-US" sz="2000" b="1" baseline="-25000" dirty="0" smtClean="0"/>
              <a:t>2</a:t>
            </a:r>
            <a:r>
              <a:rPr lang="en-US" sz="2000" b="1" dirty="0" smtClean="0"/>
              <a:t>-165</a:t>
            </a:r>
            <a:r>
              <a:rPr lang="ar-IQ" sz="2000" b="1" dirty="0" smtClean="0"/>
              <a:t>الذي يشفر </a:t>
            </a:r>
            <a:r>
              <a:rPr lang="ar-IQ" sz="2000" b="1" dirty="0" err="1" smtClean="0"/>
              <a:t>لانتاجالزبدات</a:t>
            </a:r>
            <a:r>
              <a:rPr lang="ar-IQ" sz="2000" b="1" dirty="0" smtClean="0"/>
              <a:t> ( </a:t>
            </a:r>
            <a:r>
              <a:rPr lang="en-US" sz="2000" b="1" dirty="0" smtClean="0"/>
              <a:t>Butyrate</a:t>
            </a:r>
            <a:r>
              <a:rPr lang="ar-IQ" sz="2000" b="1" dirty="0" smtClean="0"/>
              <a:t>) </a:t>
            </a:r>
            <a:br>
              <a:rPr lang="ar-IQ" sz="2000" b="1" dirty="0" smtClean="0"/>
            </a:br>
            <a:r>
              <a:rPr lang="ar-IQ" sz="2000" b="1" dirty="0" smtClean="0"/>
              <a:t>( </a:t>
            </a:r>
            <a:r>
              <a:rPr lang="en-US" sz="2000" b="1" dirty="0" err="1" smtClean="0"/>
              <a:t>Aminov</a:t>
            </a:r>
            <a:r>
              <a:rPr lang="ar-IQ" sz="2000" b="1" dirty="0" smtClean="0"/>
              <a:t> واخرون , </a:t>
            </a:r>
            <a:r>
              <a:rPr lang="en-US" sz="2000" b="1" dirty="0" smtClean="0"/>
              <a:t>2006</a:t>
            </a:r>
            <a:r>
              <a:rPr lang="ar-IQ" sz="2000" b="1" dirty="0" smtClean="0"/>
              <a:t>).</a:t>
            </a:r>
            <a:endParaRPr lang="en-US" sz="2000" b="1" dirty="0"/>
          </a:p>
        </p:txBody>
      </p:sp>
    </p:spTree>
    <p:extLst>
      <p:ext uri="{BB962C8B-B14F-4D97-AF65-F5344CB8AC3E}">
        <p14:creationId xmlns:p14="http://schemas.microsoft.com/office/powerpoint/2010/main" xmlns="" val="4020644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smart\Desktop\viber imag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5576" y="730424"/>
            <a:ext cx="7272808" cy="43547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مستطيل 4"/>
          <p:cNvSpPr/>
          <p:nvPr/>
        </p:nvSpPr>
        <p:spPr>
          <a:xfrm>
            <a:off x="899592" y="5373216"/>
            <a:ext cx="6912768" cy="923330"/>
          </a:xfrm>
          <a:prstGeom prst="rect">
            <a:avLst/>
          </a:prstGeom>
        </p:spPr>
        <p:txBody>
          <a:bodyPr wrap="square">
            <a:spAutoFit/>
          </a:bodyPr>
          <a:lstStyle/>
          <a:p>
            <a:pPr lvl="0" algn="ctr" fontAlgn="base">
              <a:spcBef>
                <a:spcPct val="0"/>
              </a:spcBef>
              <a:spcAft>
                <a:spcPct val="0"/>
              </a:spcAft>
            </a:pPr>
            <a:r>
              <a:rPr lang="ar-IQ" b="1" dirty="0">
                <a:latin typeface="Verdana" pitchFamily="34" charset="0"/>
                <a:cs typeface="Arial" pitchFamily="34" charset="0"/>
              </a:rPr>
              <a:t>صورة رقم (  </a:t>
            </a:r>
            <a:r>
              <a:rPr lang="en-US" b="1" dirty="0">
                <a:latin typeface="Verdana" pitchFamily="34" charset="0"/>
                <a:cs typeface="Arial" pitchFamily="34" charset="0"/>
              </a:rPr>
              <a:t>8</a:t>
            </a:r>
            <a:r>
              <a:rPr lang="ar-IQ" b="1" dirty="0">
                <a:latin typeface="Verdana" pitchFamily="34" charset="0"/>
                <a:cs typeface="Arial" pitchFamily="34" charset="0"/>
              </a:rPr>
              <a:t>)</a:t>
            </a:r>
            <a:endParaRPr lang="en-US" b="1" dirty="0">
              <a:latin typeface="Verdana" pitchFamily="34" charset="0"/>
              <a:cs typeface="Arial" pitchFamily="34" charset="0"/>
            </a:endParaRPr>
          </a:p>
          <a:p>
            <a:pPr lvl="0" algn="ctr" fontAlgn="base">
              <a:spcBef>
                <a:spcPct val="0"/>
              </a:spcBef>
              <a:spcAft>
                <a:spcPct val="0"/>
              </a:spcAft>
            </a:pPr>
            <a:r>
              <a:rPr lang="ar-IQ" b="1" dirty="0">
                <a:latin typeface="Verdana" pitchFamily="34" charset="0"/>
                <a:cs typeface="Arial" pitchFamily="34" charset="0"/>
              </a:rPr>
              <a:t>الترحيل الكهربائي لناتج تفاعل البلمرة </a:t>
            </a:r>
            <a:r>
              <a:rPr lang="en-US" b="1" dirty="0">
                <a:latin typeface="Verdana" pitchFamily="34" charset="0"/>
                <a:cs typeface="Arial" pitchFamily="34" charset="0"/>
              </a:rPr>
              <a:t>PCR</a:t>
            </a:r>
            <a:r>
              <a:rPr lang="ar-IQ" b="1" dirty="0">
                <a:latin typeface="Verdana" pitchFamily="34" charset="0"/>
                <a:cs typeface="Arial" pitchFamily="34" charset="0"/>
              </a:rPr>
              <a:t> للكشف عن الجين (</a:t>
            </a:r>
            <a:r>
              <a:rPr lang="en-US" b="1" dirty="0">
                <a:latin typeface="Verdana" pitchFamily="34" charset="0"/>
                <a:cs typeface="Arial" pitchFamily="34" charset="0"/>
              </a:rPr>
              <a:t>16sr RNA</a:t>
            </a:r>
            <a:r>
              <a:rPr lang="ar-IQ" b="1" dirty="0">
                <a:latin typeface="Verdana" pitchFamily="34" charset="0"/>
                <a:cs typeface="Arial" pitchFamily="34" charset="0"/>
              </a:rPr>
              <a:t>) على هلام </a:t>
            </a:r>
            <a:r>
              <a:rPr lang="ar-IQ" b="1" dirty="0" err="1">
                <a:latin typeface="Verdana" pitchFamily="34" charset="0"/>
                <a:cs typeface="Arial" pitchFamily="34" charset="0"/>
              </a:rPr>
              <a:t>الآكاروز</a:t>
            </a:r>
            <a:r>
              <a:rPr lang="ar-IQ" b="1" dirty="0">
                <a:latin typeface="Verdana" pitchFamily="34" charset="0"/>
                <a:cs typeface="Arial" pitchFamily="34" charset="0"/>
              </a:rPr>
              <a:t> بتركيز </a:t>
            </a:r>
            <a:r>
              <a:rPr lang="en-US" b="1" dirty="0">
                <a:latin typeface="Verdana" pitchFamily="34" charset="0"/>
                <a:cs typeface="Arial" pitchFamily="34" charset="0"/>
              </a:rPr>
              <a:t>1</a:t>
            </a:r>
            <a:r>
              <a:rPr lang="ar-IQ" b="1" dirty="0">
                <a:latin typeface="Verdana" pitchFamily="34" charset="0"/>
                <a:cs typeface="Arial" pitchFamily="34" charset="0"/>
              </a:rPr>
              <a:t>% وبفرق جهد </a:t>
            </a:r>
            <a:r>
              <a:rPr lang="en-US" b="1" dirty="0">
                <a:latin typeface="Verdana" pitchFamily="34" charset="0"/>
                <a:cs typeface="Arial" pitchFamily="34" charset="0"/>
              </a:rPr>
              <a:t>100 </a:t>
            </a:r>
            <a:r>
              <a:rPr lang="ar-IQ" b="1" dirty="0">
                <a:latin typeface="Verdana" pitchFamily="34" charset="0"/>
                <a:cs typeface="Arial" pitchFamily="34" charset="0"/>
              </a:rPr>
              <a:t> فولت لفترة </a:t>
            </a:r>
            <a:r>
              <a:rPr lang="en-US" b="1" dirty="0">
                <a:latin typeface="Verdana" pitchFamily="34" charset="0"/>
                <a:cs typeface="Arial" pitchFamily="34" charset="0"/>
              </a:rPr>
              <a:t>45</a:t>
            </a:r>
            <a:r>
              <a:rPr lang="ar-IQ" b="1" dirty="0">
                <a:latin typeface="Verdana" pitchFamily="34" charset="0"/>
                <a:cs typeface="Arial" pitchFamily="34" charset="0"/>
              </a:rPr>
              <a:t> دقيقة .</a:t>
            </a:r>
            <a:endParaRPr lang="en-US" b="1" dirty="0">
              <a:latin typeface="Verdana" pitchFamily="34" charset="0"/>
              <a:cs typeface="Arial" pitchFamily="34" charset="0"/>
            </a:endParaRPr>
          </a:p>
        </p:txBody>
      </p:sp>
    </p:spTree>
    <p:extLst>
      <p:ext uri="{BB962C8B-B14F-4D97-AF65-F5344CB8AC3E}">
        <p14:creationId xmlns:p14="http://schemas.microsoft.com/office/powerpoint/2010/main" xmlns="" val="3113802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4355976" y="731122"/>
            <a:ext cx="4680520" cy="720080"/>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r>
              <a:rPr lang="ar-IQ" sz="2800" b="1" dirty="0" smtClean="0">
                <a:solidFill>
                  <a:schemeClr val="tx1"/>
                </a:solidFill>
              </a:rPr>
              <a:t>اولا : الاستنتاجات </a:t>
            </a:r>
            <a:r>
              <a:rPr lang="en-US" sz="2800" b="1" dirty="0" smtClean="0">
                <a:solidFill>
                  <a:schemeClr val="tx1"/>
                </a:solidFill>
              </a:rPr>
              <a:t>Conclusions </a:t>
            </a:r>
            <a:endParaRPr lang="en-US" sz="2800" dirty="0">
              <a:solidFill>
                <a:schemeClr val="tx1"/>
              </a:solidFill>
            </a:endParaRPr>
          </a:p>
        </p:txBody>
      </p:sp>
      <p:sp>
        <p:nvSpPr>
          <p:cNvPr id="5" name="مستطيل 4"/>
          <p:cNvSpPr/>
          <p:nvPr/>
        </p:nvSpPr>
        <p:spPr>
          <a:xfrm>
            <a:off x="287524" y="1628800"/>
            <a:ext cx="8604956" cy="4893647"/>
          </a:xfrm>
          <a:prstGeom prst="rect">
            <a:avLst/>
          </a:prstGeom>
        </p:spPr>
        <p:txBody>
          <a:bodyPr wrap="square">
            <a:spAutoFit/>
          </a:bodyPr>
          <a:lstStyle/>
          <a:p>
            <a:pPr algn="just"/>
            <a:r>
              <a:rPr lang="en-US" sz="2400" b="1" dirty="0" smtClean="0"/>
              <a:t>1</a:t>
            </a:r>
            <a:r>
              <a:rPr lang="ar-IQ" sz="2400" b="1" dirty="0" smtClean="0"/>
              <a:t> النوع البكتيري </a:t>
            </a:r>
            <a:r>
              <a:rPr lang="en-US" sz="2400" b="1" i="1" dirty="0" err="1" smtClean="0"/>
              <a:t>F.ecalibacterum</a:t>
            </a:r>
            <a:r>
              <a:rPr lang="en-US" sz="2400" b="1" i="1" dirty="0" smtClean="0"/>
              <a:t> </a:t>
            </a:r>
            <a:r>
              <a:rPr lang="en-US" sz="2400" b="1" i="1" dirty="0" err="1" smtClean="0"/>
              <a:t>prausnitzii</a:t>
            </a:r>
            <a:r>
              <a:rPr lang="ar-IQ" sz="2400" b="1" dirty="0" smtClean="0"/>
              <a:t> هو فلورا بكتيرية لها اهمية كبيرة لصحة الانسان وخاصة لسلامة القناة الهضمية . </a:t>
            </a:r>
            <a:endParaRPr lang="en-US" sz="2400" b="1" dirty="0" smtClean="0"/>
          </a:p>
          <a:p>
            <a:pPr algn="just"/>
            <a:r>
              <a:rPr lang="en-US" sz="2400" b="1" dirty="0" smtClean="0"/>
              <a:t>-2</a:t>
            </a:r>
            <a:r>
              <a:rPr lang="ar-IQ" sz="2400" b="1" dirty="0" smtClean="0"/>
              <a:t> النواتج الايضية لبكتريا </a:t>
            </a:r>
            <a:r>
              <a:rPr lang="en-US" sz="2400" b="1" i="1" dirty="0" smtClean="0"/>
              <a:t>F. </a:t>
            </a:r>
            <a:r>
              <a:rPr lang="en-US" sz="2400" b="1" i="1" dirty="0" err="1" smtClean="0"/>
              <a:t>prausnitzii</a:t>
            </a:r>
            <a:r>
              <a:rPr lang="ar-IQ" sz="2400" b="1" dirty="0" smtClean="0"/>
              <a:t> تعد مواد وقائية ضد سرطان القولون طيلة الحياة وهي </a:t>
            </a:r>
            <a:r>
              <a:rPr lang="ar-IQ" sz="2400" b="1" dirty="0" err="1" smtClean="0"/>
              <a:t>البيوتاريت</a:t>
            </a:r>
            <a:r>
              <a:rPr lang="ar-IQ" sz="2400" b="1" dirty="0" smtClean="0"/>
              <a:t>  </a:t>
            </a:r>
            <a:r>
              <a:rPr lang="en-US" sz="2400" b="1" dirty="0" smtClean="0"/>
              <a:t>Butyrate </a:t>
            </a:r>
            <a:r>
              <a:rPr lang="ar-IQ" sz="2400" b="1" dirty="0" smtClean="0"/>
              <a:t>.</a:t>
            </a:r>
            <a:endParaRPr lang="en-US" sz="2400" b="1" dirty="0" smtClean="0"/>
          </a:p>
          <a:p>
            <a:pPr algn="just"/>
            <a:r>
              <a:rPr lang="en-US" sz="2400" b="1" dirty="0" smtClean="0"/>
              <a:t>-3</a:t>
            </a:r>
            <a:r>
              <a:rPr lang="ar-IQ" sz="2400" b="1" dirty="0" smtClean="0"/>
              <a:t> هنالك علاقة وثيقة بين نسبة تواجد بكتريا </a:t>
            </a:r>
            <a:r>
              <a:rPr lang="en-US" sz="2400" b="1" i="1" dirty="0" smtClean="0"/>
              <a:t>F. </a:t>
            </a:r>
            <a:r>
              <a:rPr lang="en-US" sz="2400" b="1" i="1" dirty="0" err="1" smtClean="0"/>
              <a:t>prausnitzii</a:t>
            </a:r>
            <a:r>
              <a:rPr lang="ar-IQ" sz="2400" b="1" dirty="0" smtClean="0"/>
              <a:t> وبين احتمالية الاصابة بأمراض التهابات القولون </a:t>
            </a:r>
            <a:r>
              <a:rPr lang="en-US" sz="2400" b="1" dirty="0" smtClean="0"/>
              <a:t>IBD</a:t>
            </a:r>
            <a:r>
              <a:rPr lang="ar-IQ" sz="2400" b="1" dirty="0" smtClean="0"/>
              <a:t> وهي علاقة عكسية فوجودها يحد من خطر الاصابة بهذه الامراض . </a:t>
            </a:r>
            <a:endParaRPr lang="en-US" sz="2400" b="1" dirty="0" smtClean="0"/>
          </a:p>
          <a:p>
            <a:pPr algn="just"/>
            <a:r>
              <a:rPr lang="en-US" sz="2400" b="1" dirty="0" smtClean="0"/>
              <a:t>-4</a:t>
            </a:r>
            <a:r>
              <a:rPr lang="ar-IQ" sz="2400" b="1" dirty="0" smtClean="0"/>
              <a:t> لبكتريا </a:t>
            </a:r>
            <a:r>
              <a:rPr lang="en-US" sz="2400" b="1" i="1" dirty="0" smtClean="0"/>
              <a:t>F. </a:t>
            </a:r>
            <a:r>
              <a:rPr lang="en-US" sz="2400" b="1" i="1" dirty="0" err="1" smtClean="0"/>
              <a:t>prausnitzii</a:t>
            </a:r>
            <a:r>
              <a:rPr lang="en-US" sz="2400" b="1" i="1" dirty="0" smtClean="0"/>
              <a:t> </a:t>
            </a:r>
            <a:r>
              <a:rPr lang="ar-IQ" sz="2400" b="1" dirty="0" smtClean="0"/>
              <a:t>محددات نمو معينة توجد ضمن ترتيب الوسط الزرعي المخصص لها </a:t>
            </a:r>
            <a:r>
              <a:rPr lang="en-US" sz="2400" b="1" dirty="0" err="1" smtClean="0"/>
              <a:t>YcFA</a:t>
            </a:r>
            <a:r>
              <a:rPr lang="ar-IQ" sz="2400" b="1" dirty="0" smtClean="0"/>
              <a:t> .</a:t>
            </a:r>
            <a:endParaRPr lang="en-US" sz="2400" b="1" dirty="0" smtClean="0"/>
          </a:p>
          <a:p>
            <a:pPr algn="just"/>
            <a:r>
              <a:rPr lang="en-US" sz="2400" b="1" dirty="0" smtClean="0"/>
              <a:t>-5</a:t>
            </a:r>
            <a:r>
              <a:rPr lang="ar-IQ" sz="2400" b="1" dirty="0" smtClean="0"/>
              <a:t> لبكتريا </a:t>
            </a:r>
            <a:r>
              <a:rPr lang="en-US" sz="2400" b="1" i="1" dirty="0" smtClean="0"/>
              <a:t>F. </a:t>
            </a:r>
            <a:r>
              <a:rPr lang="en-US" sz="2400" b="1" i="1" dirty="0" err="1" smtClean="0"/>
              <a:t>prausnitzii</a:t>
            </a:r>
            <a:r>
              <a:rPr lang="ar-IQ" sz="2400" b="1" dirty="0" smtClean="0"/>
              <a:t> درجة حرارة مثلى للنمو وهي </a:t>
            </a:r>
            <a:r>
              <a:rPr lang="en-US" sz="2400" b="1" dirty="0" smtClean="0"/>
              <a:t>37 </a:t>
            </a:r>
            <a:r>
              <a:rPr lang="ar-IQ" sz="2400" b="1" dirty="0" smtClean="0"/>
              <a:t> درجة مئوية ودرجة حامضية متعادلة هي ( </a:t>
            </a:r>
            <a:r>
              <a:rPr lang="en-US" sz="2400" b="1" dirty="0" smtClean="0"/>
              <a:t>pH ( 6.88-7</a:t>
            </a:r>
            <a:r>
              <a:rPr lang="ar-IQ" sz="2400" b="1" dirty="0" smtClean="0"/>
              <a:t> .</a:t>
            </a:r>
            <a:endParaRPr lang="en-US" sz="2400" b="1" dirty="0" smtClean="0"/>
          </a:p>
          <a:p>
            <a:pPr algn="just"/>
            <a:r>
              <a:rPr lang="en-US" sz="2400" b="1" dirty="0" smtClean="0"/>
              <a:t>-6</a:t>
            </a:r>
            <a:r>
              <a:rPr lang="ar-IQ" sz="2400" b="1" dirty="0" smtClean="0"/>
              <a:t> تم الكشف عن جنس ونوع بكتريا </a:t>
            </a:r>
            <a:r>
              <a:rPr lang="en-US" sz="2400" b="1" i="1" dirty="0" smtClean="0"/>
              <a:t>F. </a:t>
            </a:r>
            <a:r>
              <a:rPr lang="en-US" sz="2400" b="1" i="1" dirty="0" err="1" smtClean="0"/>
              <a:t>prausnitzii</a:t>
            </a:r>
            <a:r>
              <a:rPr lang="ar-IQ" sz="2400" b="1" dirty="0" smtClean="0"/>
              <a:t> وراثياً عن طريق تحليل الدنا البكتيري باستخدام تقنية الــ </a:t>
            </a:r>
            <a:r>
              <a:rPr lang="en-US" sz="2400" b="1" dirty="0" smtClean="0"/>
              <a:t>P. C .R </a:t>
            </a:r>
            <a:r>
              <a:rPr lang="ar-IQ" sz="2400" b="1" dirty="0" smtClean="0"/>
              <a:t>. </a:t>
            </a:r>
            <a:endParaRPr lang="en-US" sz="2400" b="1" dirty="0"/>
          </a:p>
        </p:txBody>
      </p:sp>
    </p:spTree>
    <p:extLst>
      <p:ext uri="{BB962C8B-B14F-4D97-AF65-F5344CB8AC3E}">
        <p14:creationId xmlns:p14="http://schemas.microsoft.com/office/powerpoint/2010/main" xmlns="" val="1029465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4644008" y="741129"/>
            <a:ext cx="4392488" cy="792088"/>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r>
              <a:rPr lang="ar-IQ" sz="2000" b="1" dirty="0" smtClean="0">
                <a:solidFill>
                  <a:schemeClr val="tx1"/>
                </a:solidFill>
              </a:rPr>
              <a:t>ثانيا : التوصيات  </a:t>
            </a:r>
            <a:r>
              <a:rPr lang="en-US" sz="2000" b="1" dirty="0" smtClean="0">
                <a:solidFill>
                  <a:schemeClr val="tx1"/>
                </a:solidFill>
              </a:rPr>
              <a:t>Recommendation</a:t>
            </a:r>
            <a:endParaRPr lang="en-US" sz="2000" dirty="0">
              <a:solidFill>
                <a:schemeClr val="tx1"/>
              </a:solidFill>
            </a:endParaRPr>
          </a:p>
        </p:txBody>
      </p:sp>
      <p:sp>
        <p:nvSpPr>
          <p:cNvPr id="5" name="مستطيل 4"/>
          <p:cNvSpPr/>
          <p:nvPr/>
        </p:nvSpPr>
        <p:spPr>
          <a:xfrm>
            <a:off x="395536" y="1844824"/>
            <a:ext cx="8496944" cy="3970318"/>
          </a:xfrm>
          <a:prstGeom prst="rect">
            <a:avLst/>
          </a:prstGeom>
        </p:spPr>
        <p:txBody>
          <a:bodyPr wrap="square">
            <a:spAutoFit/>
          </a:bodyPr>
          <a:lstStyle/>
          <a:p>
            <a:pPr algn="just"/>
            <a:r>
              <a:rPr lang="en-US" sz="2800" b="1" dirty="0" smtClean="0"/>
              <a:t>1</a:t>
            </a:r>
            <a:r>
              <a:rPr lang="ar-IQ" sz="2800" b="1" dirty="0" smtClean="0"/>
              <a:t> عزل بكتريا </a:t>
            </a:r>
            <a:r>
              <a:rPr lang="en-US" sz="2800" b="1" i="1" dirty="0" smtClean="0"/>
              <a:t>F. </a:t>
            </a:r>
            <a:r>
              <a:rPr lang="en-US" sz="2800" b="1" i="1" dirty="0" err="1" smtClean="0"/>
              <a:t>prausnitzii</a:t>
            </a:r>
            <a:r>
              <a:rPr lang="ar-IQ" sz="2800" b="1" dirty="0" smtClean="0"/>
              <a:t> من الحيوانات </a:t>
            </a:r>
            <a:r>
              <a:rPr lang="ar-IQ" sz="2800" b="1" dirty="0" err="1" smtClean="0"/>
              <a:t>اللبونة</a:t>
            </a:r>
            <a:r>
              <a:rPr lang="ar-IQ" sz="2800" b="1" dirty="0" smtClean="0"/>
              <a:t> لمعرفة نسبة تواجدها في الامعاء الغليظة لدى تلك الحيوانات . </a:t>
            </a:r>
          </a:p>
          <a:p>
            <a:pPr algn="just"/>
            <a:endParaRPr lang="en-US" sz="2800" b="1" dirty="0" smtClean="0"/>
          </a:p>
          <a:p>
            <a:pPr algn="just"/>
            <a:r>
              <a:rPr lang="en-US" sz="2800" b="1" dirty="0" smtClean="0"/>
              <a:t>-2</a:t>
            </a:r>
            <a:r>
              <a:rPr lang="ar-IQ" sz="2800" b="1" dirty="0" smtClean="0"/>
              <a:t> دراسة دورها المناعي داخل الجسم وعلاقتها مع عناصر النظام المناعي .</a:t>
            </a:r>
            <a:endParaRPr lang="en-US" sz="2800" b="1" dirty="0" smtClean="0"/>
          </a:p>
          <a:p>
            <a:pPr algn="just"/>
            <a:r>
              <a:rPr lang="en-US" sz="2800" b="1" dirty="0" smtClean="0"/>
              <a:t>-3</a:t>
            </a:r>
            <a:r>
              <a:rPr lang="ar-IQ" sz="2800" b="1" dirty="0" smtClean="0"/>
              <a:t> من الممكن ان يستحضر مضاد حيوي من مسحوق هذه البكتريا قيد الدراسة باعتبارها مادة وقائية – علاجية لأمراض القولون . </a:t>
            </a:r>
          </a:p>
          <a:p>
            <a:pPr algn="just"/>
            <a:endParaRPr lang="en-US" sz="2800" b="1" dirty="0" smtClean="0"/>
          </a:p>
          <a:p>
            <a:pPr algn="just"/>
            <a:r>
              <a:rPr lang="en-US" sz="2800" b="1" dirty="0" smtClean="0"/>
              <a:t>-4</a:t>
            </a:r>
            <a:r>
              <a:rPr lang="ar-IQ" sz="2800" b="1" dirty="0" smtClean="0"/>
              <a:t> دراسة مدى تأثير مضادات الحياة على بكتريا </a:t>
            </a:r>
            <a:r>
              <a:rPr lang="en-US" sz="2800" b="1" i="1" dirty="0" smtClean="0"/>
              <a:t>F. </a:t>
            </a:r>
            <a:r>
              <a:rPr lang="en-US" sz="2800" b="1" i="1" dirty="0" err="1" smtClean="0"/>
              <a:t>prausnitzii</a:t>
            </a:r>
            <a:r>
              <a:rPr lang="ar-IQ" sz="2800" b="1" i="1" dirty="0" smtClean="0"/>
              <a:t>.</a:t>
            </a:r>
            <a:r>
              <a:rPr lang="ar-IQ" sz="2800" b="1" dirty="0" smtClean="0"/>
              <a:t> </a:t>
            </a:r>
            <a:endParaRPr lang="en-US" sz="2800" b="1" dirty="0"/>
          </a:p>
        </p:txBody>
      </p:sp>
    </p:spTree>
    <p:extLst>
      <p:ext uri="{BB962C8B-B14F-4D97-AF65-F5344CB8AC3E}">
        <p14:creationId xmlns:p14="http://schemas.microsoft.com/office/powerpoint/2010/main" xmlns="" val="1300431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7-12-2016-2\Desktop\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283"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مستطيل 4"/>
          <p:cNvSpPr/>
          <p:nvPr/>
        </p:nvSpPr>
        <p:spPr>
          <a:xfrm>
            <a:off x="3707904" y="1412776"/>
            <a:ext cx="4968552" cy="923330"/>
          </a:xfrm>
          <a:prstGeom prst="rect">
            <a:avLst/>
          </a:prstGeom>
        </p:spPr>
        <p:txBody>
          <a:bodyPr wrap="square">
            <a:spAutoFit/>
          </a:bodyPr>
          <a:lstStyle/>
          <a:p>
            <a:pPr algn="ctr"/>
            <a:r>
              <a:rPr lang="ar-SA" sz="5400" b="1" dirty="0" smtClean="0">
                <a:solidFill>
                  <a:srgbClr val="FF0066"/>
                </a:solidFill>
              </a:rPr>
              <a:t>شكراً لحسن اصغائكم </a:t>
            </a:r>
            <a:endParaRPr lang="ar-IQ" sz="5400" dirty="0">
              <a:solidFill>
                <a:srgbClr val="FF0066"/>
              </a:solidFill>
            </a:endParaRPr>
          </a:p>
        </p:txBody>
      </p:sp>
    </p:spTree>
    <p:extLst>
      <p:ext uri="{BB962C8B-B14F-4D97-AF65-F5344CB8AC3E}">
        <p14:creationId xmlns:p14="http://schemas.microsoft.com/office/powerpoint/2010/main" xmlns="" val="758061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7504" y="620688"/>
            <a:ext cx="8850382" cy="5952399"/>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ar-IQ" sz="2400" b="1" i="0" u="none" strike="noStrike" kern="0" cap="none" spc="0" normalizeH="0" baseline="0" noProof="0" dirty="0" smtClean="0">
                <a:ln>
                  <a:noFill/>
                </a:ln>
                <a:effectLst/>
                <a:uLnTx/>
                <a:uFillTx/>
                <a:latin typeface="Candara"/>
                <a:cs typeface="Arial"/>
              </a:rPr>
              <a:t> ان طبيعة العلاقات </a:t>
            </a:r>
            <a:r>
              <a:rPr kumimoji="0" lang="ar-IQ" sz="2400" b="1" i="0" u="none" strike="noStrike" kern="0" cap="none" spc="0" normalizeH="0" baseline="0" noProof="0" dirty="0" err="1" smtClean="0">
                <a:ln>
                  <a:noFill/>
                </a:ln>
                <a:effectLst/>
                <a:uLnTx/>
                <a:uFillTx/>
                <a:latin typeface="Candara"/>
                <a:cs typeface="Arial"/>
              </a:rPr>
              <a:t>التعايشية</a:t>
            </a:r>
            <a:r>
              <a:rPr kumimoji="0" lang="ar-IQ" sz="2400" b="1" i="0" u="none" strike="noStrike" kern="0" cap="none" spc="0" normalizeH="0" baseline="0" noProof="0" dirty="0" smtClean="0">
                <a:ln>
                  <a:noFill/>
                </a:ln>
                <a:effectLst/>
                <a:uLnTx/>
                <a:uFillTx/>
                <a:latin typeface="Candara"/>
                <a:cs typeface="Arial"/>
              </a:rPr>
              <a:t> والتكافلية بين الكائنات الحية تستحق الوقوف عندها والبحث عنها ,إذ تتميز هذه العلاقات بأنها وقائية داخل الجسم الحي او تضادية او تعايشه , </a:t>
            </a:r>
            <a:r>
              <a:rPr kumimoji="0" lang="ar-IQ" sz="2400" b="1" i="0" u="none" strike="noStrike" kern="0" cap="none" spc="0" normalizeH="0" baseline="0" noProof="0" dirty="0" err="1" smtClean="0">
                <a:ln>
                  <a:noFill/>
                </a:ln>
                <a:effectLst/>
                <a:uLnTx/>
                <a:uFillTx/>
                <a:latin typeface="Candara"/>
                <a:cs typeface="Arial"/>
              </a:rPr>
              <a:t>فبالأضافة</a:t>
            </a:r>
            <a:r>
              <a:rPr kumimoji="0" lang="ar-IQ" sz="2400" b="1" i="0" u="none" strike="noStrike" kern="0" cap="none" spc="0" normalizeH="0" baseline="0" noProof="0" dirty="0" smtClean="0">
                <a:ln>
                  <a:noFill/>
                </a:ln>
                <a:effectLst/>
                <a:uLnTx/>
                <a:uFillTx/>
                <a:latin typeface="Candara"/>
                <a:cs typeface="Arial"/>
              </a:rPr>
              <a:t> الى الجهاز المناعي هناك مجاميع بكتيرية صديقة تستطيع ان تحدد نمو البكتريا الممرضة في حالة غزوها للجسم.(</a:t>
            </a:r>
            <a:r>
              <a:rPr kumimoji="0" lang="en-US" sz="2400" b="1" i="0" u="none" strike="noStrike" kern="0" cap="none" spc="0" normalizeH="0" baseline="0" noProof="0" dirty="0" smtClean="0">
                <a:ln>
                  <a:noFill/>
                </a:ln>
                <a:effectLst/>
                <a:uLnTx/>
                <a:uFillTx/>
                <a:latin typeface="Candara"/>
              </a:rPr>
              <a:t>  Miyamoto- Shinohara </a:t>
            </a:r>
            <a:r>
              <a:rPr kumimoji="0" lang="ar-IQ" sz="2400" b="1" i="0" u="none" strike="noStrike" kern="0" cap="none" spc="0" normalizeH="0" baseline="0" noProof="0" dirty="0" smtClean="0">
                <a:ln>
                  <a:noFill/>
                </a:ln>
                <a:effectLst/>
                <a:uLnTx/>
                <a:uFillTx/>
                <a:latin typeface="Candara"/>
                <a:cs typeface="Arial"/>
              </a:rPr>
              <a:t>واخرون,</a:t>
            </a:r>
            <a:r>
              <a:rPr kumimoji="0" lang="en-US" sz="2400" b="1" i="0" u="none" strike="noStrike" kern="0" cap="none" spc="0" normalizeH="0" baseline="0" noProof="0" dirty="0" smtClean="0">
                <a:ln>
                  <a:noFill/>
                </a:ln>
                <a:effectLst/>
                <a:uLnTx/>
                <a:uFillTx/>
                <a:latin typeface="Candara"/>
              </a:rPr>
              <a:t>2009</a:t>
            </a:r>
            <a:r>
              <a:rPr kumimoji="0" lang="ar-IQ" sz="2400" b="1" i="0" u="none" strike="noStrike" kern="0" cap="none" spc="0" normalizeH="0" baseline="0" noProof="0" dirty="0" smtClean="0">
                <a:ln>
                  <a:noFill/>
                </a:ln>
                <a:effectLst/>
                <a:uLnTx/>
                <a:uFillTx/>
                <a:latin typeface="Candara"/>
                <a:cs typeface="Arial"/>
              </a:rPr>
              <a:t>) .</a:t>
            </a:r>
          </a:p>
          <a:p>
            <a:pPr marL="0" marR="0" lvl="0" indent="0" algn="just" defTabSz="914400" eaLnBrk="1" fontAlgn="auto" latinLnBrk="0" hangingPunct="1">
              <a:lnSpc>
                <a:spcPct val="100000"/>
              </a:lnSpc>
              <a:spcBef>
                <a:spcPts val="0"/>
              </a:spcBef>
              <a:spcAft>
                <a:spcPts val="0"/>
              </a:spcAft>
              <a:buClrTx/>
              <a:buSzTx/>
              <a:buFontTx/>
              <a:buNone/>
              <a:tabLst/>
              <a:defRPr/>
            </a:pPr>
            <a:r>
              <a:rPr lang="ar-IQ" sz="2400" b="1" dirty="0" smtClean="0">
                <a:latin typeface="Candara"/>
                <a:cs typeface="Arial"/>
              </a:rPr>
              <a:t>ان </a:t>
            </a:r>
            <a:r>
              <a:rPr lang="ar-IQ" sz="2400" b="1" dirty="0">
                <a:latin typeface="Candara"/>
                <a:cs typeface="Arial"/>
              </a:rPr>
              <a:t>بكتيريا </a:t>
            </a:r>
            <a:r>
              <a:rPr lang="en-US" sz="2400" b="1" dirty="0" smtClean="0">
                <a:latin typeface="Candara"/>
                <a:cs typeface="Arial"/>
              </a:rPr>
              <a:t> </a:t>
            </a:r>
            <a:r>
              <a:rPr lang="en-US" sz="2400" b="1" dirty="0" err="1" smtClean="0">
                <a:latin typeface="Candara"/>
              </a:rPr>
              <a:t>Faecalibacterium</a:t>
            </a:r>
            <a:r>
              <a:rPr lang="en-US" sz="2400" b="1" dirty="0" smtClean="0">
                <a:latin typeface="Candara"/>
              </a:rPr>
              <a:t> </a:t>
            </a:r>
            <a:r>
              <a:rPr lang="en-US" sz="2400" b="1" dirty="0" err="1">
                <a:latin typeface="Candara"/>
              </a:rPr>
              <a:t>prausnitzii</a:t>
            </a:r>
            <a:r>
              <a:rPr lang="en-US" sz="2400" b="1" dirty="0">
                <a:latin typeface="Candara"/>
              </a:rPr>
              <a:t> </a:t>
            </a:r>
            <a:r>
              <a:rPr lang="ar-IQ" sz="2400" b="1" dirty="0">
                <a:latin typeface="Candara"/>
                <a:cs typeface="Arial"/>
              </a:rPr>
              <a:t>تقطن في القناة الهضمية وهي تشكل (</a:t>
            </a:r>
            <a:r>
              <a:rPr lang="en-US" sz="2400" b="1" dirty="0">
                <a:latin typeface="Candara"/>
              </a:rPr>
              <a:t>%20-5 </a:t>
            </a:r>
            <a:r>
              <a:rPr lang="ar-IQ" sz="2400" b="1" dirty="0">
                <a:latin typeface="Candara"/>
                <a:cs typeface="Arial"/>
              </a:rPr>
              <a:t>)من الأنواع البكتيرية في امعاء البالغين الأصحاء حيث ان دورها هو انتاج </a:t>
            </a:r>
            <a:r>
              <a:rPr lang="ar-IQ" sz="2400" b="1" dirty="0" err="1">
                <a:latin typeface="Candara"/>
                <a:cs typeface="Arial"/>
              </a:rPr>
              <a:t>البيوتاريت</a:t>
            </a:r>
            <a:r>
              <a:rPr lang="ar-IQ" sz="2400" b="1" dirty="0">
                <a:latin typeface="Candara"/>
                <a:cs typeface="Arial"/>
              </a:rPr>
              <a:t> </a:t>
            </a:r>
            <a:r>
              <a:rPr lang="en-US" sz="2400" b="1" dirty="0">
                <a:latin typeface="Candara"/>
              </a:rPr>
              <a:t>butyrate</a:t>
            </a:r>
            <a:r>
              <a:rPr lang="ar-IQ" sz="2400" b="1" dirty="0">
                <a:latin typeface="Candara"/>
                <a:cs typeface="Arial"/>
              </a:rPr>
              <a:t> اي </a:t>
            </a:r>
            <a:r>
              <a:rPr lang="ar-IQ" sz="2400" b="1" dirty="0" err="1">
                <a:latin typeface="Candara"/>
                <a:cs typeface="Arial"/>
              </a:rPr>
              <a:t>الزبدات</a:t>
            </a:r>
            <a:r>
              <a:rPr lang="ar-IQ" sz="2400" b="1" dirty="0">
                <a:latin typeface="Candara"/>
                <a:cs typeface="Arial"/>
              </a:rPr>
              <a:t> خلال فعالياتها الايضية , فيمكن ان تؤثر على الخلايا الظهارية لقناة الهضم والجهاز المناعي للمضيف,  (</a:t>
            </a:r>
            <a:r>
              <a:rPr lang="en-US" sz="2400" b="1" dirty="0">
                <a:latin typeface="Candara"/>
              </a:rPr>
              <a:t>Muhammad </a:t>
            </a:r>
            <a:r>
              <a:rPr lang="en-US" sz="2400" b="1" dirty="0" err="1">
                <a:latin typeface="Candara"/>
              </a:rPr>
              <a:t>Tanweer</a:t>
            </a:r>
            <a:r>
              <a:rPr lang="en-US" sz="2400" b="1" dirty="0">
                <a:latin typeface="Candara"/>
              </a:rPr>
              <a:t> </a:t>
            </a:r>
            <a:r>
              <a:rPr lang="ar-IQ" sz="2400" b="1" dirty="0">
                <a:latin typeface="Candara"/>
                <a:cs typeface="Arial"/>
              </a:rPr>
              <a:t> ,  واخرون , </a:t>
            </a:r>
            <a:r>
              <a:rPr lang="en-US" sz="2400" b="1" dirty="0">
                <a:latin typeface="Candara"/>
              </a:rPr>
              <a:t>2013</a:t>
            </a:r>
            <a:r>
              <a:rPr lang="ar-IQ" sz="2400" b="1" dirty="0">
                <a:latin typeface="Candara"/>
                <a:cs typeface="Arial"/>
              </a:rPr>
              <a:t>). </a:t>
            </a:r>
            <a:endParaRPr lang="ar-IQ" sz="2400" b="1" dirty="0" smtClean="0">
              <a:latin typeface="Candara"/>
              <a:cs typeface="Arial"/>
            </a:endParaRPr>
          </a:p>
          <a:p>
            <a:pPr lvl="0" algn="just">
              <a:spcBef>
                <a:spcPct val="20000"/>
              </a:spcBef>
              <a:defRPr/>
            </a:pPr>
            <a:r>
              <a:rPr lang="ar-IQ" sz="2400" b="1" dirty="0">
                <a:latin typeface="Candara"/>
                <a:cs typeface="Arial"/>
              </a:rPr>
              <a:t>ان انخفاض مستوى  </a:t>
            </a:r>
            <a:r>
              <a:rPr lang="en-US" sz="2400" b="1" dirty="0">
                <a:latin typeface="Candara"/>
              </a:rPr>
              <a:t>F. </a:t>
            </a:r>
            <a:r>
              <a:rPr lang="en-US" sz="2400" b="1" dirty="0" err="1">
                <a:latin typeface="Candara"/>
              </a:rPr>
              <a:t>prausnitzii</a:t>
            </a:r>
            <a:r>
              <a:rPr lang="ar-IQ" sz="2400" b="1" dirty="0">
                <a:latin typeface="Candara"/>
                <a:cs typeface="Arial"/>
              </a:rPr>
              <a:t> يحتمل ان يكون السبب </a:t>
            </a:r>
            <a:r>
              <a:rPr lang="ar-IQ" sz="2400" b="1" dirty="0" err="1">
                <a:latin typeface="Candara"/>
                <a:cs typeface="Arial"/>
              </a:rPr>
              <a:t>للأصابة</a:t>
            </a:r>
            <a:r>
              <a:rPr lang="ar-IQ" sz="2400" b="1" dirty="0">
                <a:latin typeface="Candara"/>
                <a:cs typeface="Arial"/>
              </a:rPr>
              <a:t> بمرض كرون </a:t>
            </a:r>
            <a:r>
              <a:rPr lang="en-US" sz="2400" b="1" dirty="0" err="1">
                <a:latin typeface="Candara"/>
              </a:rPr>
              <a:t>chrohn's</a:t>
            </a:r>
            <a:r>
              <a:rPr lang="ar-IQ" sz="2400" b="1" dirty="0">
                <a:latin typeface="Candara"/>
                <a:cs typeface="Arial"/>
              </a:rPr>
              <a:t>   (</a:t>
            </a:r>
            <a:r>
              <a:rPr lang="en-US" sz="2400" b="1" dirty="0">
                <a:latin typeface="Candara"/>
              </a:rPr>
              <a:t>CD</a:t>
            </a:r>
            <a:r>
              <a:rPr lang="ar-IQ" sz="2400" b="1" dirty="0">
                <a:latin typeface="Candara"/>
                <a:cs typeface="Arial"/>
              </a:rPr>
              <a:t>) وسرطان القولون والسمنة والربو على الرغم من أن هناك حاجة لمزيد من الدراسات لأثبات قاطع , وقد اثبتت الدراسات ان </a:t>
            </a:r>
            <a:r>
              <a:rPr lang="en-US" sz="2400" b="1" dirty="0" err="1">
                <a:latin typeface="Candara"/>
              </a:rPr>
              <a:t>prausnitzii</a:t>
            </a:r>
            <a:r>
              <a:rPr lang="en-US" sz="2400" b="1" dirty="0">
                <a:latin typeface="Candara"/>
              </a:rPr>
              <a:t> </a:t>
            </a:r>
            <a:r>
              <a:rPr lang="ar-IQ" sz="2400" b="1" dirty="0">
                <a:latin typeface="Candara"/>
                <a:cs typeface="Arial"/>
              </a:rPr>
              <a:t>هو النوع الوحيد الذي يحمل تأثيرات مضادة </a:t>
            </a:r>
            <a:r>
              <a:rPr lang="ar-IQ" sz="2400" b="1" dirty="0" err="1">
                <a:latin typeface="Candara"/>
                <a:cs typeface="Arial"/>
              </a:rPr>
              <a:t>للألتهابات</a:t>
            </a:r>
            <a:r>
              <a:rPr lang="ar-IQ" sz="2400" b="1" dirty="0">
                <a:latin typeface="Candara"/>
                <a:cs typeface="Arial"/>
              </a:rPr>
              <a:t> في القولون , ( </a:t>
            </a:r>
            <a:r>
              <a:rPr lang="en-US" sz="2400" b="1" dirty="0">
                <a:latin typeface="Candara"/>
              </a:rPr>
              <a:t>Chen </a:t>
            </a:r>
            <a:r>
              <a:rPr lang="ar-IQ" sz="2400" b="1" dirty="0">
                <a:latin typeface="Candara"/>
                <a:cs typeface="Arial"/>
              </a:rPr>
              <a:t> واخرون , </a:t>
            </a:r>
            <a:r>
              <a:rPr lang="en-US" sz="2400" b="1" dirty="0">
                <a:latin typeface="Candara"/>
              </a:rPr>
              <a:t>2012</a:t>
            </a:r>
            <a:r>
              <a:rPr lang="ar-IQ" sz="2400" b="1" dirty="0">
                <a:latin typeface="Candara"/>
                <a:cs typeface="Arial"/>
              </a:rPr>
              <a:t>) . </a:t>
            </a:r>
            <a:endParaRPr lang="en-US" sz="2400" b="1" dirty="0">
              <a:latin typeface="Candara"/>
            </a:endParaRPr>
          </a:p>
          <a:p>
            <a:pPr marL="0" marR="0" lvl="0" indent="0" algn="just" defTabSz="914400" eaLnBrk="1" fontAlgn="auto" latinLnBrk="0" hangingPunct="1">
              <a:lnSpc>
                <a:spcPct val="100000"/>
              </a:lnSpc>
              <a:spcBef>
                <a:spcPts val="0"/>
              </a:spcBef>
              <a:spcAft>
                <a:spcPts val="0"/>
              </a:spcAft>
              <a:buClrTx/>
              <a:buSzTx/>
              <a:buFontTx/>
              <a:buNone/>
              <a:tabLst/>
              <a:defRPr/>
            </a:pPr>
            <a:endParaRPr lang="en-US" sz="2400" b="1" dirty="0">
              <a:latin typeface="Candara"/>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ar-IQ" sz="1600" b="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xmlns="" val="2899668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692696"/>
            <a:ext cx="8820472" cy="6063198"/>
          </a:xfrm>
          <a:prstGeom prst="rect">
            <a:avLst/>
          </a:prstGeom>
        </p:spPr>
        <p:txBody>
          <a:bodyPr wrap="square">
            <a:spAutoFit/>
          </a:bodyPr>
          <a:lstStyle/>
          <a:p>
            <a:pPr lvl="0" algn="just"/>
            <a:r>
              <a:rPr kumimoji="0" lang="ar-IQ" sz="2400" b="1" i="0" u="none" strike="noStrike" kern="0" cap="none" spc="0" normalizeH="0" baseline="0" noProof="0" dirty="0" smtClean="0">
                <a:ln>
                  <a:noFill/>
                </a:ln>
                <a:effectLst/>
                <a:uLnTx/>
                <a:uFillTx/>
                <a:latin typeface="Candara"/>
                <a:cs typeface="Arial"/>
              </a:rPr>
              <a:t>تتواجد المستعمرات </a:t>
            </a:r>
            <a:r>
              <a:rPr kumimoji="0" lang="ar-IQ" sz="2400" b="1" i="0" u="none" strike="noStrike" kern="0" cap="none" spc="0" normalizeH="0" baseline="0" noProof="0" dirty="0" err="1" smtClean="0">
                <a:ln>
                  <a:noFill/>
                </a:ln>
                <a:effectLst/>
                <a:uLnTx/>
                <a:uFillTx/>
                <a:latin typeface="Candara"/>
                <a:cs typeface="Arial"/>
              </a:rPr>
              <a:t>المايكروبية</a:t>
            </a:r>
            <a:r>
              <a:rPr kumimoji="0" lang="ar-IQ" sz="2400" b="1" i="0" u="none" strike="noStrike" kern="0" cap="none" spc="0" normalizeH="0" baseline="0" noProof="0" dirty="0" smtClean="0">
                <a:ln>
                  <a:noFill/>
                </a:ln>
                <a:effectLst/>
                <a:uLnTx/>
                <a:uFillTx/>
                <a:latin typeface="Candara"/>
                <a:cs typeface="Arial"/>
              </a:rPr>
              <a:t> للقناة الهاضمة </a:t>
            </a:r>
            <a:r>
              <a:rPr kumimoji="0" lang="ar-IQ" sz="2400" b="1" i="0" u="none" strike="noStrike" kern="0" cap="none" spc="0" normalizeH="0" baseline="0" noProof="0" dirty="0" err="1" smtClean="0">
                <a:ln>
                  <a:noFill/>
                </a:ln>
                <a:effectLst/>
                <a:uLnTx/>
                <a:uFillTx/>
                <a:latin typeface="Candara"/>
                <a:cs typeface="Arial"/>
              </a:rPr>
              <a:t>للانسان</a:t>
            </a:r>
            <a:r>
              <a:rPr kumimoji="0" lang="ar-IQ" sz="2400" b="1" i="0" u="none" strike="noStrike" kern="0" cap="none" spc="0" normalizeH="0" baseline="0" noProof="0" dirty="0" smtClean="0">
                <a:ln>
                  <a:noFill/>
                </a:ln>
                <a:effectLst/>
                <a:uLnTx/>
                <a:uFillTx/>
                <a:latin typeface="Candara"/>
                <a:cs typeface="Arial"/>
              </a:rPr>
              <a:t> بعد الولادة مباشرة ومصدرها البيئة وتكتسب بشكل واضح من حقيقة ان حديثي الولادة يكتسبوها من احد اجزاء رحم الام فهي تشبه </a:t>
            </a:r>
            <a:r>
              <a:rPr kumimoji="0" lang="ar-IQ" sz="2400" b="1" i="0" u="none" strike="noStrike" kern="0" cap="none" spc="0" normalizeH="0" baseline="0" noProof="0" dirty="0" err="1" smtClean="0">
                <a:ln>
                  <a:noFill/>
                </a:ln>
                <a:effectLst/>
                <a:uLnTx/>
                <a:uFillTx/>
                <a:latin typeface="Candara"/>
                <a:cs typeface="Arial"/>
              </a:rPr>
              <a:t>المايكروبات</a:t>
            </a:r>
            <a:r>
              <a:rPr kumimoji="0" lang="ar-IQ" sz="2400" b="1" i="0" u="none" strike="noStrike" kern="0" cap="none" spc="0" normalizeH="0" baseline="0" noProof="0" dirty="0" smtClean="0">
                <a:ln>
                  <a:noFill/>
                </a:ln>
                <a:effectLst/>
                <a:uLnTx/>
                <a:uFillTx/>
                <a:latin typeface="Candara"/>
                <a:cs typeface="Arial"/>
              </a:rPr>
              <a:t> التي تحملها الام في حين يكون قسم منها مختلف عن تلك التي لدى الام </a:t>
            </a:r>
            <a:r>
              <a:rPr kumimoji="0" lang="en-US" sz="2400" b="1" i="0" u="none" strike="noStrike" kern="0" cap="none" spc="0" normalizeH="0" baseline="0" noProof="0" dirty="0" err="1" smtClean="0">
                <a:ln>
                  <a:noFill/>
                </a:ln>
                <a:effectLst/>
                <a:uLnTx/>
                <a:uFillTx/>
                <a:latin typeface="Candara"/>
              </a:rPr>
              <a:t>Domingue</a:t>
            </a:r>
            <a:r>
              <a:rPr kumimoji="0" lang="en-US" sz="2400" b="1" i="0" u="none" strike="noStrike" kern="0" cap="none" spc="0" normalizeH="0" baseline="0" noProof="0" dirty="0" smtClean="0">
                <a:ln>
                  <a:noFill/>
                </a:ln>
                <a:effectLst/>
                <a:uLnTx/>
                <a:uFillTx/>
                <a:latin typeface="Candara"/>
              </a:rPr>
              <a:t> Bell ) </a:t>
            </a:r>
            <a:r>
              <a:rPr kumimoji="0" lang="ar-IQ" sz="2400" b="1" i="0" u="none" strike="noStrike" kern="0" cap="none" spc="0" normalizeH="0" baseline="0" noProof="0" dirty="0" smtClean="0">
                <a:ln>
                  <a:noFill/>
                </a:ln>
                <a:effectLst/>
                <a:uLnTx/>
                <a:uFillTx/>
                <a:latin typeface="Candara"/>
                <a:cs typeface="Arial"/>
              </a:rPr>
              <a:t>واخرون , </a:t>
            </a:r>
            <a:r>
              <a:rPr kumimoji="0" lang="en-US" sz="2400" b="1" i="0" u="none" strike="noStrike" kern="0" cap="none" spc="0" normalizeH="0" baseline="0" noProof="0" dirty="0" smtClean="0">
                <a:ln>
                  <a:noFill/>
                </a:ln>
                <a:effectLst/>
                <a:uLnTx/>
                <a:uFillTx/>
                <a:latin typeface="Candara"/>
              </a:rPr>
              <a:t>2010</a:t>
            </a:r>
            <a:r>
              <a:rPr kumimoji="0" lang="ar-IQ" sz="2400" b="1" i="0" u="none" strike="noStrike" kern="0" cap="none" spc="0" normalizeH="0" baseline="0" noProof="0" dirty="0" smtClean="0">
                <a:ln>
                  <a:noFill/>
                </a:ln>
                <a:effectLst/>
                <a:uLnTx/>
                <a:uFillTx/>
                <a:latin typeface="Candara"/>
                <a:cs typeface="Arial"/>
              </a:rPr>
              <a:t>) , وخلال المرحلة الاولى من الحياة يبقى التكوين </a:t>
            </a:r>
            <a:r>
              <a:rPr kumimoji="0" lang="ar-IQ" sz="2400" b="1" i="0" u="none" strike="noStrike" kern="0" cap="none" spc="0" normalizeH="0" baseline="0" noProof="0" dirty="0" err="1" smtClean="0">
                <a:ln>
                  <a:noFill/>
                </a:ln>
                <a:effectLst/>
                <a:uLnTx/>
                <a:uFillTx/>
                <a:latin typeface="Candara"/>
                <a:cs typeface="Arial"/>
              </a:rPr>
              <a:t>المايكروبي</a:t>
            </a:r>
            <a:r>
              <a:rPr kumimoji="0" lang="ar-IQ" sz="2400" b="1" i="0" u="none" strike="noStrike" kern="0" cap="none" spc="0" normalizeH="0" baseline="0" noProof="0" dirty="0" smtClean="0">
                <a:ln>
                  <a:noFill/>
                </a:ln>
                <a:effectLst/>
                <a:uLnTx/>
                <a:uFillTx/>
                <a:latin typeface="Candara"/>
                <a:cs typeface="Arial"/>
              </a:rPr>
              <a:t> للأمعاء بسيط نسبياً ولكنه متغير وبدرجة كبيرة بل يمكن تسميته </a:t>
            </a:r>
            <a:r>
              <a:rPr kumimoji="0" lang="ar-IQ" sz="3200" b="1" i="0" u="none" strike="noStrike" kern="0" cap="none" spc="0" normalizeH="0" baseline="0" noProof="0" dirty="0" smtClean="0">
                <a:ln>
                  <a:noFill/>
                </a:ln>
                <a:effectLst/>
                <a:uLnTx/>
                <a:uFillTx/>
                <a:latin typeface="Candara"/>
                <a:cs typeface="Arial"/>
              </a:rPr>
              <a:t>.</a:t>
            </a:r>
            <a:r>
              <a:rPr lang="ar-IQ" sz="2400" b="1" dirty="0" smtClean="0">
                <a:latin typeface="Candara"/>
                <a:cs typeface="Arial"/>
              </a:rPr>
              <a:t>( </a:t>
            </a:r>
            <a:r>
              <a:rPr lang="ar-IQ" sz="2400" b="1" dirty="0">
                <a:latin typeface="Candara"/>
                <a:cs typeface="Arial"/>
              </a:rPr>
              <a:t>بالمتذبذب ) ( </a:t>
            </a:r>
            <a:r>
              <a:rPr lang="en-US" sz="2400" b="1" dirty="0">
                <a:latin typeface="Candara"/>
              </a:rPr>
              <a:t>Wobbling</a:t>
            </a:r>
            <a:r>
              <a:rPr lang="ar-IQ" sz="2400" b="1" dirty="0">
                <a:latin typeface="Candara"/>
                <a:cs typeface="Arial"/>
              </a:rPr>
              <a:t>) ( </a:t>
            </a:r>
            <a:r>
              <a:rPr lang="en-US" sz="2400" b="1" dirty="0" err="1">
                <a:latin typeface="Candara"/>
              </a:rPr>
              <a:t>Sekirov</a:t>
            </a:r>
            <a:r>
              <a:rPr lang="ar-IQ" sz="2400" b="1" dirty="0">
                <a:latin typeface="Candara"/>
                <a:cs typeface="Arial"/>
              </a:rPr>
              <a:t> واخرون </a:t>
            </a:r>
            <a:r>
              <a:rPr lang="en-US" sz="2400" b="1" dirty="0">
                <a:latin typeface="Candara"/>
              </a:rPr>
              <a:t>2010</a:t>
            </a:r>
            <a:r>
              <a:rPr lang="ar-IQ" sz="2400" b="1" dirty="0">
                <a:latin typeface="Candara"/>
                <a:cs typeface="Arial"/>
              </a:rPr>
              <a:t>) , وبعد </a:t>
            </a:r>
            <a:r>
              <a:rPr lang="ar-IQ" sz="2400" b="1" dirty="0" smtClean="0">
                <a:latin typeface="Candara"/>
                <a:cs typeface="Arial"/>
              </a:rPr>
              <a:t>الفطام </a:t>
            </a:r>
            <a:r>
              <a:rPr lang="ar-IQ" sz="2400" b="1" dirty="0" err="1" smtClean="0">
                <a:latin typeface="Candara"/>
                <a:cs typeface="Arial"/>
              </a:rPr>
              <a:t>تستقرهذه</a:t>
            </a:r>
            <a:r>
              <a:rPr lang="ar-IQ" sz="2400" b="1" dirty="0" smtClean="0">
                <a:latin typeface="Candara"/>
                <a:cs typeface="Arial"/>
              </a:rPr>
              <a:t> </a:t>
            </a:r>
            <a:r>
              <a:rPr lang="ar-IQ" sz="2400" b="1" dirty="0">
                <a:latin typeface="Candara"/>
                <a:cs typeface="Arial"/>
              </a:rPr>
              <a:t>الميكروبات حتى فترة الشباب ويفترض ان هذا الاستعمار الاولي يحدد تكوين الامعاء الميكروبي حتى عمر لاحق ( </a:t>
            </a:r>
            <a:r>
              <a:rPr lang="en-US" sz="2400" b="1" dirty="0" err="1">
                <a:latin typeface="Candara"/>
              </a:rPr>
              <a:t>Sekirov</a:t>
            </a:r>
            <a:r>
              <a:rPr lang="en-US" sz="2400" b="1" dirty="0">
                <a:latin typeface="Candara"/>
              </a:rPr>
              <a:t> </a:t>
            </a:r>
            <a:r>
              <a:rPr lang="ar-IQ" sz="2400" b="1" dirty="0">
                <a:latin typeface="Candara"/>
                <a:cs typeface="Arial"/>
              </a:rPr>
              <a:t> واخرون </a:t>
            </a:r>
            <a:r>
              <a:rPr lang="en-US" sz="2400" b="1" dirty="0">
                <a:latin typeface="Candara"/>
              </a:rPr>
              <a:t>2010</a:t>
            </a:r>
            <a:r>
              <a:rPr lang="ar-IQ" sz="2400" b="1" dirty="0">
                <a:latin typeface="Candara"/>
                <a:cs typeface="Arial"/>
              </a:rPr>
              <a:t>) ( </a:t>
            </a:r>
            <a:r>
              <a:rPr lang="en-US" sz="2400" b="1" dirty="0">
                <a:latin typeface="Candara"/>
              </a:rPr>
              <a:t>Palmer</a:t>
            </a:r>
            <a:r>
              <a:rPr lang="ar-IQ" sz="2400" b="1" dirty="0">
                <a:latin typeface="Candara"/>
                <a:cs typeface="Arial"/>
              </a:rPr>
              <a:t> واخرون </a:t>
            </a:r>
            <a:r>
              <a:rPr lang="en-US" sz="2400" b="1" dirty="0">
                <a:latin typeface="Candara"/>
              </a:rPr>
              <a:t>2007</a:t>
            </a:r>
            <a:r>
              <a:rPr lang="ar-IQ" sz="2400" b="1" dirty="0">
                <a:latin typeface="Candara"/>
                <a:cs typeface="Arial"/>
              </a:rPr>
              <a:t>) وفي امعاء البالغين الاصحاء فأن الميكروبات المفيدة تتكاثر وتتزايد اعدادها (</a:t>
            </a:r>
            <a:r>
              <a:rPr lang="en-US" sz="2400" b="1" dirty="0" err="1">
                <a:latin typeface="Candara"/>
              </a:rPr>
              <a:t>Derrienm</a:t>
            </a:r>
            <a:r>
              <a:rPr lang="ar-IQ" sz="2400" b="1" dirty="0">
                <a:latin typeface="Candara"/>
                <a:cs typeface="Arial"/>
              </a:rPr>
              <a:t> واخرون </a:t>
            </a:r>
            <a:r>
              <a:rPr lang="en-US" sz="2400" b="1" dirty="0">
                <a:latin typeface="Candara"/>
              </a:rPr>
              <a:t>2004</a:t>
            </a:r>
            <a:r>
              <a:rPr lang="ar-IQ" sz="2400" b="1" dirty="0">
                <a:latin typeface="Candara"/>
                <a:cs typeface="Arial"/>
              </a:rPr>
              <a:t> ) وهي بالتالي عددياً متوفرة لعشرة اضعاف بسبب وفرة من الخلايا </a:t>
            </a:r>
            <a:r>
              <a:rPr lang="ar-IQ" sz="2400" b="1" dirty="0" smtClean="0">
                <a:latin typeface="Candara"/>
                <a:cs typeface="Arial"/>
              </a:rPr>
              <a:t>البشرية </a:t>
            </a:r>
            <a:r>
              <a:rPr lang="ar-IQ" sz="2400" b="1" dirty="0">
                <a:latin typeface="Candara"/>
                <a:cs typeface="Arial"/>
              </a:rPr>
              <a:t>في الجسم ( </a:t>
            </a:r>
            <a:r>
              <a:rPr lang="en-US" sz="2400" b="1" dirty="0">
                <a:latin typeface="Candara"/>
              </a:rPr>
              <a:t> Gill </a:t>
            </a:r>
            <a:r>
              <a:rPr lang="ar-IQ" sz="2400" b="1" dirty="0">
                <a:latin typeface="Candara"/>
                <a:cs typeface="Arial"/>
              </a:rPr>
              <a:t>واخرون </a:t>
            </a:r>
            <a:r>
              <a:rPr lang="en-US" sz="2400" b="1" dirty="0">
                <a:latin typeface="Candara"/>
              </a:rPr>
              <a:t>2006</a:t>
            </a:r>
            <a:r>
              <a:rPr lang="ar-IQ" sz="2400" b="1" dirty="0">
                <a:latin typeface="Candara"/>
                <a:cs typeface="Arial"/>
              </a:rPr>
              <a:t>) .علاوة على ذلك تحتوي البكتريا </a:t>
            </a:r>
            <a:r>
              <a:rPr lang="ar-IQ" sz="2400" b="1" dirty="0" smtClean="0">
                <a:latin typeface="Candara"/>
                <a:cs typeface="Arial"/>
              </a:rPr>
              <a:t>قيد </a:t>
            </a:r>
            <a:r>
              <a:rPr lang="ar-IQ" sz="2400" cap="all" dirty="0">
                <a:latin typeface="Arial Black"/>
                <a:ea typeface="+mj-ea"/>
                <a:cs typeface="Tahoma"/>
              </a:rPr>
              <a:t>الدراسة على ( </a:t>
            </a:r>
            <a:r>
              <a:rPr lang="en-US" sz="2400" cap="all" dirty="0">
                <a:latin typeface="Arial Black"/>
                <a:ea typeface="+mj-ea"/>
                <a:cs typeface="+mj-cs"/>
              </a:rPr>
              <a:t>100</a:t>
            </a:r>
            <a:r>
              <a:rPr lang="ar-IQ" sz="2400" cap="all" dirty="0">
                <a:latin typeface="Arial Black"/>
                <a:ea typeface="+mj-ea"/>
                <a:cs typeface="Tahoma"/>
              </a:rPr>
              <a:t>) او اكثر من الجينات اضعاف </a:t>
            </a:r>
            <a:r>
              <a:rPr lang="ar-IQ" sz="2400" cap="all" dirty="0" err="1">
                <a:latin typeface="Arial Black"/>
                <a:ea typeface="+mj-ea"/>
                <a:cs typeface="Tahoma"/>
              </a:rPr>
              <a:t>الجينيوم</a:t>
            </a:r>
            <a:r>
              <a:rPr lang="ar-IQ" sz="2400" cap="all" dirty="0">
                <a:latin typeface="Arial Black"/>
                <a:ea typeface="+mj-ea"/>
                <a:cs typeface="Tahoma"/>
              </a:rPr>
              <a:t> البشري الكامل (</a:t>
            </a:r>
            <a:r>
              <a:rPr lang="en-US" sz="2400" cap="all" dirty="0">
                <a:latin typeface="Arial Black"/>
                <a:ea typeface="+mj-ea"/>
                <a:cs typeface="+mj-cs"/>
              </a:rPr>
              <a:t>Tsai </a:t>
            </a:r>
            <a:r>
              <a:rPr lang="ar-IQ" sz="2400" cap="all" dirty="0">
                <a:latin typeface="Arial Black"/>
                <a:ea typeface="+mj-ea"/>
                <a:cs typeface="Tahoma"/>
              </a:rPr>
              <a:t> وآخرون </a:t>
            </a:r>
            <a:r>
              <a:rPr lang="en-US" sz="2400" cap="all" dirty="0">
                <a:latin typeface="Arial Black"/>
                <a:ea typeface="+mj-ea"/>
                <a:cs typeface="+mj-cs"/>
              </a:rPr>
              <a:t>2009</a:t>
            </a:r>
            <a:r>
              <a:rPr lang="ar-IQ" sz="2400" cap="all" dirty="0">
                <a:latin typeface="Arial Black"/>
                <a:ea typeface="+mj-ea"/>
                <a:cs typeface="Tahoma"/>
              </a:rPr>
              <a:t>) </a:t>
            </a:r>
            <a:r>
              <a:rPr lang="ar-IQ" sz="2400" cap="all" dirty="0" smtClean="0">
                <a:latin typeface="Arial Black"/>
                <a:ea typeface="+mj-ea"/>
                <a:cs typeface="Tahoma"/>
              </a:rPr>
              <a:t>,</a:t>
            </a:r>
            <a:r>
              <a:rPr lang="ar-IQ" sz="1600" cap="all" dirty="0">
                <a:solidFill>
                  <a:srgbClr val="002060"/>
                </a:solidFill>
                <a:latin typeface="Arial Black"/>
                <a:ea typeface="+mj-ea"/>
                <a:cs typeface="Tahoma"/>
              </a:rPr>
              <a:t> </a:t>
            </a:r>
            <a:r>
              <a:rPr lang="ar-IQ" sz="2400" cap="all" dirty="0">
                <a:latin typeface="Arial Black"/>
                <a:ea typeface="+mj-ea"/>
                <a:cs typeface="Tahoma"/>
              </a:rPr>
              <a:t>ان القناة الهضمية لدى الانسان مفتوحة النظام (</a:t>
            </a:r>
            <a:r>
              <a:rPr lang="en-US" sz="2400" cap="all" dirty="0">
                <a:latin typeface="Arial Black"/>
                <a:ea typeface="+mj-ea"/>
                <a:cs typeface="+mj-cs"/>
              </a:rPr>
              <a:t>Open system </a:t>
            </a:r>
            <a:r>
              <a:rPr lang="ar-IQ" sz="2400" cap="all" dirty="0">
                <a:latin typeface="Arial Black"/>
                <a:ea typeface="+mj-ea"/>
                <a:cs typeface="Tahoma"/>
              </a:rPr>
              <a:t> ) </a:t>
            </a:r>
            <a:r>
              <a:rPr lang="ar-IQ" sz="2400" cap="all" dirty="0" smtClean="0">
                <a:latin typeface="Arial Black"/>
                <a:ea typeface="+mj-ea"/>
                <a:cs typeface="Tahoma"/>
              </a:rPr>
              <a:t>والظروف السائدة</a:t>
            </a:r>
            <a:r>
              <a:rPr lang="ar-IQ" sz="2400" cap="all" dirty="0">
                <a:latin typeface="Arial Black"/>
                <a:ea typeface="+mj-ea"/>
                <a:cs typeface="Tahoma"/>
              </a:rPr>
              <a:t/>
            </a:r>
            <a:br>
              <a:rPr lang="ar-IQ" sz="2400" cap="all" dirty="0">
                <a:latin typeface="Arial Black"/>
                <a:ea typeface="+mj-ea"/>
                <a:cs typeface="Tahoma"/>
              </a:rPr>
            </a:br>
            <a:r>
              <a:rPr lang="ar-IQ" sz="2400" cap="all" dirty="0">
                <a:latin typeface="Arial Black"/>
                <a:ea typeface="+mj-ea"/>
                <a:cs typeface="Tahoma"/>
              </a:rPr>
              <a:t> في الامعاء متنوعة نتيجة توافر الماء والمغذيات</a:t>
            </a:r>
            <a:r>
              <a:rPr lang="ar-IQ" sz="3600" cap="all" dirty="0" smtClean="0">
                <a:latin typeface="Arial Black"/>
                <a:ea typeface="+mj-ea"/>
                <a:cs typeface="Tahoma"/>
              </a:rPr>
              <a:t> </a:t>
            </a:r>
            <a:r>
              <a:rPr lang="ar-IQ" sz="2000" cap="all" dirty="0">
                <a:latin typeface="Arial Black"/>
                <a:ea typeface="+mj-ea"/>
                <a:cs typeface="Tahoma"/>
              </a:rPr>
              <a:t>والـ </a:t>
            </a:r>
            <a:r>
              <a:rPr lang="en-US" sz="2000" cap="all" dirty="0">
                <a:latin typeface="Arial Black"/>
                <a:ea typeface="+mj-ea"/>
                <a:cs typeface="+mj-cs"/>
              </a:rPr>
              <a:t>pH</a:t>
            </a:r>
            <a:r>
              <a:rPr lang="ar-IQ" sz="2000" cap="all" dirty="0">
                <a:latin typeface="Arial Black"/>
                <a:ea typeface="+mj-ea"/>
                <a:cs typeface="Tahoma"/>
              </a:rPr>
              <a:t> والاوكسجين</a:t>
            </a:r>
            <a:r>
              <a:rPr lang="ar-IQ" sz="4400" cap="all" dirty="0" smtClean="0">
                <a:latin typeface="Arial Black"/>
                <a:ea typeface="+mj-ea"/>
                <a:cs typeface="Tahoma"/>
              </a:rPr>
              <a:t> </a:t>
            </a:r>
            <a:endParaRPr kumimoji="0" lang="ar-IQ" sz="440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xmlns="" val="2012051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764704"/>
            <a:ext cx="8748464" cy="5386090"/>
          </a:xfrm>
          <a:prstGeom prst="rect">
            <a:avLst/>
          </a:prstGeom>
        </p:spPr>
        <p:txBody>
          <a:bodyPr wrap="square">
            <a:spAutoFit/>
          </a:bodyPr>
          <a:lstStyle/>
          <a:p>
            <a:pPr lvl="0" algn="just"/>
            <a:r>
              <a:rPr kumimoji="0" lang="ar-IQ" sz="2000" b="0" i="0" u="none" strike="noStrike" kern="0" cap="all" spc="0" normalizeH="0" baseline="0" noProof="0" dirty="0" smtClean="0">
                <a:ln>
                  <a:noFill/>
                </a:ln>
                <a:effectLst/>
                <a:uLnTx/>
                <a:uFillTx/>
                <a:latin typeface="Arial Black"/>
                <a:ea typeface="+mj-ea"/>
                <a:cs typeface="Tahoma"/>
              </a:rPr>
              <a:t>ومحتويات الصفراء المعرضة للتغيير على طول القناة الهضمية ( </a:t>
            </a:r>
            <a:r>
              <a:rPr kumimoji="0" lang="en-US" sz="2000" b="0" i="0" u="none" strike="noStrike" kern="0" cap="all" spc="0" normalizeH="0" baseline="0" noProof="0" dirty="0" err="1" smtClean="0">
                <a:ln>
                  <a:noFill/>
                </a:ln>
                <a:effectLst/>
                <a:uLnTx/>
                <a:uFillTx/>
                <a:latin typeface="Arial Black"/>
                <a:ea typeface="+mj-ea"/>
                <a:cs typeface="+mj-cs"/>
              </a:rPr>
              <a:t>Sekirov</a:t>
            </a:r>
            <a:r>
              <a:rPr kumimoji="0" lang="ar-IQ" sz="2000" b="0" i="0" u="none" strike="noStrike" kern="0" cap="all" spc="0" normalizeH="0" baseline="0" noProof="0" dirty="0" smtClean="0">
                <a:ln>
                  <a:noFill/>
                </a:ln>
                <a:effectLst/>
                <a:uLnTx/>
                <a:uFillTx/>
                <a:latin typeface="Arial Black"/>
                <a:ea typeface="+mj-ea"/>
                <a:cs typeface="Tahoma"/>
              </a:rPr>
              <a:t>واخرون </a:t>
            </a:r>
            <a:r>
              <a:rPr kumimoji="0" lang="en-US" sz="2000" b="0" i="0" u="none" strike="noStrike" kern="0" cap="all" spc="0" normalizeH="0" baseline="0" noProof="0" dirty="0" smtClean="0">
                <a:ln>
                  <a:noFill/>
                </a:ln>
                <a:effectLst/>
                <a:uLnTx/>
                <a:uFillTx/>
                <a:latin typeface="Arial Black"/>
                <a:ea typeface="+mj-ea"/>
                <a:cs typeface="+mj-cs"/>
              </a:rPr>
              <a:t>2011,</a:t>
            </a:r>
            <a:r>
              <a:rPr kumimoji="0" lang="ar-IQ" sz="2000" b="0" i="0" u="none" strike="noStrike" kern="0" cap="all" spc="0" normalizeH="0" baseline="0" noProof="0" dirty="0" smtClean="0">
                <a:ln>
                  <a:noFill/>
                </a:ln>
                <a:effectLst/>
                <a:uLnTx/>
                <a:uFillTx/>
                <a:latin typeface="Arial Black"/>
                <a:ea typeface="+mj-ea"/>
                <a:cs typeface="Tahoma"/>
              </a:rPr>
              <a:t>) (</a:t>
            </a:r>
            <a:r>
              <a:rPr kumimoji="0" lang="en-US" sz="2000" b="0" i="0" u="none" strike="noStrike" kern="0" cap="all" spc="0" normalizeH="0" baseline="0" noProof="0" dirty="0" smtClean="0">
                <a:ln>
                  <a:noFill/>
                </a:ln>
                <a:effectLst/>
                <a:uLnTx/>
                <a:uFillTx/>
                <a:latin typeface="Arial Black"/>
                <a:ea typeface="+mj-ea"/>
                <a:cs typeface="+mj-cs"/>
              </a:rPr>
              <a:t>   </a:t>
            </a:r>
            <a:r>
              <a:rPr kumimoji="0" lang="en-US" sz="2000" b="0" i="0" u="none" strike="noStrike" kern="0" cap="all" spc="0" normalizeH="0" baseline="0" noProof="0" dirty="0" err="1" smtClean="0">
                <a:ln>
                  <a:noFill/>
                </a:ln>
                <a:effectLst/>
                <a:uLnTx/>
                <a:uFillTx/>
                <a:latin typeface="Arial Black"/>
                <a:ea typeface="+mj-ea"/>
                <a:cs typeface="+mj-cs"/>
              </a:rPr>
              <a:t>Parfrey</a:t>
            </a:r>
            <a:r>
              <a:rPr kumimoji="0" lang="en-US" sz="2000" b="0" i="0" u="none" strike="noStrike" kern="0" cap="all" spc="0" normalizeH="0" baseline="0" noProof="0" dirty="0" smtClean="0">
                <a:ln>
                  <a:noFill/>
                </a:ln>
                <a:effectLst/>
                <a:uLnTx/>
                <a:uFillTx/>
                <a:latin typeface="Arial Black"/>
                <a:ea typeface="+mj-ea"/>
                <a:cs typeface="+mj-cs"/>
              </a:rPr>
              <a:t> </a:t>
            </a:r>
            <a:r>
              <a:rPr kumimoji="0" lang="ar-IQ" sz="2000" b="0" i="0" u="none" strike="noStrike" kern="0" cap="all" spc="0" normalizeH="0" baseline="0" noProof="0" dirty="0" smtClean="0">
                <a:ln>
                  <a:noFill/>
                </a:ln>
                <a:effectLst/>
                <a:uLnTx/>
                <a:uFillTx/>
                <a:latin typeface="Arial Black"/>
                <a:ea typeface="+mj-ea"/>
                <a:cs typeface="Tahoma"/>
              </a:rPr>
              <a:t>, واخرون </a:t>
            </a:r>
            <a:r>
              <a:rPr kumimoji="0" lang="en-US" sz="2000" b="0" i="0" u="none" strike="noStrike" kern="0" cap="all" spc="0" normalizeH="0" baseline="0" noProof="0" dirty="0" smtClean="0">
                <a:ln>
                  <a:noFill/>
                </a:ln>
                <a:effectLst/>
                <a:uLnTx/>
                <a:uFillTx/>
                <a:latin typeface="Arial Black"/>
                <a:ea typeface="+mj-ea"/>
                <a:cs typeface="+mj-cs"/>
              </a:rPr>
              <a:t>2012</a:t>
            </a:r>
            <a:r>
              <a:rPr kumimoji="0" lang="ar-IQ" sz="2000" b="0" i="0" u="none" strike="noStrike" kern="0" cap="all" spc="0" normalizeH="0" baseline="0" noProof="0" dirty="0" smtClean="0">
                <a:ln>
                  <a:noFill/>
                </a:ln>
                <a:effectLst/>
                <a:uLnTx/>
                <a:uFillTx/>
                <a:latin typeface="Arial Black"/>
                <a:ea typeface="+mj-ea"/>
                <a:cs typeface="Tahoma"/>
              </a:rPr>
              <a:t>) </a:t>
            </a:r>
            <a:r>
              <a:rPr lang="ar-IQ" sz="2000" cap="all" dirty="0">
                <a:latin typeface="Arial Black"/>
                <a:ea typeface="+mj-ea"/>
                <a:cs typeface="Tahoma"/>
              </a:rPr>
              <a:t>تبلغ وفرة الجراثيم في المعدة والامعاء الدقيقة والقولون حوالي </a:t>
            </a:r>
            <a:r>
              <a:rPr lang="en-US" sz="2000" cap="all" dirty="0">
                <a:latin typeface="Arial Black"/>
                <a:ea typeface="+mj-ea"/>
                <a:cs typeface="+mj-cs"/>
              </a:rPr>
              <a:t>10</a:t>
            </a:r>
            <a:r>
              <a:rPr lang="en-US" sz="2000" cap="all" baseline="30000" dirty="0">
                <a:latin typeface="Arial Black"/>
                <a:ea typeface="+mj-ea"/>
                <a:cs typeface="+mj-cs"/>
              </a:rPr>
              <a:t>3</a:t>
            </a:r>
            <a:r>
              <a:rPr lang="en-US" sz="2000" cap="all" dirty="0">
                <a:latin typeface="Arial Black"/>
                <a:ea typeface="+mj-ea"/>
                <a:cs typeface="+mj-cs"/>
              </a:rPr>
              <a:t> </a:t>
            </a:r>
            <a:r>
              <a:rPr lang="ar-IQ" sz="2000" cap="all" dirty="0">
                <a:latin typeface="Arial Black"/>
                <a:ea typeface="+mj-ea"/>
                <a:cs typeface="Tahoma"/>
              </a:rPr>
              <a:t> و </a:t>
            </a:r>
            <a:r>
              <a:rPr lang="en-US" sz="2000" cap="all" dirty="0">
                <a:latin typeface="Arial Black"/>
                <a:ea typeface="+mj-ea"/>
                <a:cs typeface="+mj-cs"/>
              </a:rPr>
              <a:t>10</a:t>
            </a:r>
            <a:r>
              <a:rPr lang="en-US" sz="2000" cap="all" baseline="30000" dirty="0">
                <a:latin typeface="Arial Black"/>
                <a:ea typeface="+mj-ea"/>
                <a:cs typeface="+mj-cs"/>
              </a:rPr>
              <a:t>1</a:t>
            </a:r>
            <a:r>
              <a:rPr lang="ar-IQ" sz="2000" cap="all" dirty="0">
                <a:latin typeface="Arial Black"/>
                <a:ea typeface="+mj-ea"/>
                <a:cs typeface="Tahoma"/>
              </a:rPr>
              <a:t> و</a:t>
            </a:r>
            <a:r>
              <a:rPr lang="en-US" sz="2000" cap="all" dirty="0">
                <a:latin typeface="Arial Black"/>
                <a:ea typeface="+mj-ea"/>
                <a:cs typeface="+mj-cs"/>
              </a:rPr>
              <a:t>10</a:t>
            </a:r>
            <a:r>
              <a:rPr lang="en-US" sz="2000" cap="all" baseline="30000" dirty="0">
                <a:latin typeface="Arial Black"/>
                <a:ea typeface="+mj-ea"/>
                <a:cs typeface="+mj-cs"/>
              </a:rPr>
              <a:t>13 </a:t>
            </a:r>
            <a:r>
              <a:rPr lang="ar-IQ" sz="2000" cap="all" dirty="0">
                <a:latin typeface="Arial Black"/>
                <a:ea typeface="+mj-ea"/>
                <a:cs typeface="Tahoma"/>
              </a:rPr>
              <a:t>خلية لكل غرام واحد على التوالي , اما </a:t>
            </a:r>
            <a:r>
              <a:rPr lang="ar-IQ" sz="2000" cap="all" dirty="0" err="1">
                <a:latin typeface="Arial Black"/>
                <a:ea typeface="+mj-ea"/>
                <a:cs typeface="Tahoma"/>
              </a:rPr>
              <a:t>الفلورا</a:t>
            </a:r>
            <a:r>
              <a:rPr lang="ar-IQ" sz="2000" cap="all" dirty="0">
                <a:latin typeface="Arial Black"/>
                <a:ea typeface="+mj-ea"/>
                <a:cs typeface="Tahoma"/>
              </a:rPr>
              <a:t> السائدة في الامعاء فهي لا هوائية اختيارية وفي القولون لاهوائية  اجبارية </a:t>
            </a:r>
            <a:endParaRPr lang="ar-IQ" sz="2000" cap="all" dirty="0" smtClean="0">
              <a:latin typeface="Arial Black"/>
              <a:ea typeface="+mj-ea"/>
              <a:cs typeface="Tahoma"/>
            </a:endParaRPr>
          </a:p>
          <a:p>
            <a:pPr lvl="0" algn="just"/>
            <a:r>
              <a:rPr lang="ar-IQ" sz="2000" cap="all" dirty="0" smtClean="0">
                <a:latin typeface="Arial Black"/>
                <a:ea typeface="+mj-ea"/>
                <a:cs typeface="Tahoma"/>
              </a:rPr>
              <a:t>( </a:t>
            </a:r>
            <a:r>
              <a:rPr lang="en-US" sz="2000" cap="all" dirty="0" err="1">
                <a:latin typeface="Arial Black"/>
                <a:ea typeface="+mj-ea"/>
                <a:cs typeface="+mj-cs"/>
              </a:rPr>
              <a:t>Sekirov</a:t>
            </a:r>
            <a:r>
              <a:rPr lang="en-US" sz="2000" cap="all" dirty="0">
                <a:latin typeface="Arial Black"/>
                <a:ea typeface="+mj-ea"/>
                <a:cs typeface="+mj-cs"/>
              </a:rPr>
              <a:t> </a:t>
            </a:r>
            <a:r>
              <a:rPr lang="ar-IQ" sz="2000" cap="all" dirty="0">
                <a:latin typeface="Arial Black"/>
                <a:ea typeface="+mj-ea"/>
                <a:cs typeface="Tahoma"/>
              </a:rPr>
              <a:t> واخرون </a:t>
            </a:r>
            <a:r>
              <a:rPr lang="en-US" sz="2000" cap="all" dirty="0">
                <a:latin typeface="Arial Black"/>
                <a:ea typeface="+mj-ea"/>
                <a:cs typeface="+mj-cs"/>
              </a:rPr>
              <a:t>2010</a:t>
            </a:r>
            <a:r>
              <a:rPr lang="ar-IQ" sz="2000" cap="all" dirty="0">
                <a:latin typeface="Arial Black"/>
                <a:ea typeface="+mj-ea"/>
                <a:cs typeface="Tahoma"/>
              </a:rPr>
              <a:t>  ) ففي تجويف القولون تكون ظروف الاكسدة والاختزال حادة  حيث انخفاض كمية الاوكسجين في هذه البيئة اللاهوائية الصارمة , وامكانية صلاحيتها لنمو بكتريا القولون (</a:t>
            </a:r>
            <a:r>
              <a:rPr lang="en-US" sz="2000" cap="all" dirty="0">
                <a:latin typeface="Arial Black"/>
                <a:ea typeface="+mj-ea"/>
                <a:cs typeface="+mj-cs"/>
              </a:rPr>
              <a:t>,Hill </a:t>
            </a:r>
            <a:r>
              <a:rPr lang="ar-IQ" sz="2000" cap="all" dirty="0">
                <a:latin typeface="Arial Black"/>
                <a:ea typeface="+mj-ea"/>
                <a:cs typeface="Tahoma"/>
              </a:rPr>
              <a:t>واخرون </a:t>
            </a:r>
            <a:r>
              <a:rPr lang="en-US" sz="2000" cap="all" dirty="0">
                <a:latin typeface="Arial Black"/>
                <a:ea typeface="+mj-ea"/>
                <a:cs typeface="+mj-cs"/>
              </a:rPr>
              <a:t>  1995</a:t>
            </a:r>
            <a:r>
              <a:rPr lang="ar-IQ" sz="2000" cap="all" dirty="0">
                <a:latin typeface="Arial Black"/>
                <a:ea typeface="+mj-ea"/>
                <a:cs typeface="Tahoma"/>
              </a:rPr>
              <a:t>) لا سيما ان التنظيم المكاني للبكتريا في القولون يتجه نحو الطبقات المخاطية التي تبطن الامعاء في الطبقة الظهارية منها والتي تعد مقرات دائمة لتلك المستعمرات حيث تصنف ميكروبات القولون على اساس الانتماء المخاطي  </a:t>
            </a:r>
            <a:r>
              <a:rPr lang="en-US" sz="2000" cap="all" dirty="0" err="1">
                <a:latin typeface="Arial Black"/>
                <a:ea typeface="+mj-ea"/>
                <a:cs typeface="+mj-cs"/>
              </a:rPr>
              <a:t>mucotrphes</a:t>
            </a:r>
            <a:r>
              <a:rPr lang="en-US" sz="2000" cap="all" dirty="0">
                <a:latin typeface="Arial Black"/>
                <a:ea typeface="+mj-ea"/>
                <a:cs typeface="+mj-cs"/>
              </a:rPr>
              <a:t> </a:t>
            </a:r>
            <a:r>
              <a:rPr lang="ar-IQ" sz="2000" cap="all" dirty="0">
                <a:latin typeface="Arial Black"/>
                <a:ea typeface="+mj-ea"/>
                <a:cs typeface="Tahoma"/>
              </a:rPr>
              <a:t>.(</a:t>
            </a:r>
            <a:r>
              <a:rPr lang="en-US" sz="2000" cap="all" dirty="0" err="1">
                <a:latin typeface="Arial Black"/>
                <a:ea typeface="+mj-ea"/>
                <a:cs typeface="+mj-cs"/>
              </a:rPr>
              <a:t>Swidsinski</a:t>
            </a:r>
            <a:r>
              <a:rPr lang="en-US" sz="2000" cap="all" dirty="0">
                <a:latin typeface="Arial Black"/>
                <a:ea typeface="+mj-ea"/>
                <a:cs typeface="+mj-cs"/>
              </a:rPr>
              <a:t>  </a:t>
            </a:r>
            <a:r>
              <a:rPr lang="ar-IQ" sz="2000" cap="all" dirty="0">
                <a:latin typeface="Arial Black"/>
                <a:ea typeface="+mj-ea"/>
                <a:cs typeface="Tahoma"/>
              </a:rPr>
              <a:t>واخـرون</a:t>
            </a:r>
            <a:r>
              <a:rPr lang="en-US" sz="2000" cap="all" dirty="0">
                <a:latin typeface="Arial Black"/>
                <a:ea typeface="+mj-ea"/>
                <a:cs typeface="+mj-cs"/>
              </a:rPr>
              <a:t>  2005 </a:t>
            </a:r>
            <a:r>
              <a:rPr lang="ar-IQ" sz="2000" cap="all" dirty="0">
                <a:latin typeface="Arial Black"/>
                <a:ea typeface="+mj-ea"/>
                <a:cs typeface="Tahoma"/>
              </a:rPr>
              <a:t>) </a:t>
            </a:r>
            <a:r>
              <a:rPr lang="ar-IQ" sz="2000" cap="all" dirty="0" smtClean="0">
                <a:latin typeface="Arial Black"/>
                <a:ea typeface="+mj-ea"/>
                <a:cs typeface="+mj-cs"/>
              </a:rPr>
              <a:t> </a:t>
            </a:r>
            <a:r>
              <a:rPr lang="ar-IQ" sz="2000" cap="all" dirty="0" smtClean="0">
                <a:latin typeface="Arial Black"/>
                <a:ea typeface="+mj-ea"/>
                <a:cs typeface="Tahoma"/>
              </a:rPr>
              <a:t>تتسم </a:t>
            </a:r>
            <a:r>
              <a:rPr lang="ar-IQ" sz="2000" cap="all" dirty="0">
                <a:latin typeface="Arial Black"/>
                <a:ea typeface="+mj-ea"/>
                <a:cs typeface="Tahoma"/>
              </a:rPr>
              <a:t>تفاعلات ميكروبات المضيف في الطبقات المخاطية بالتوازن , </a:t>
            </a:r>
            <a:r>
              <a:rPr lang="ar-IQ" sz="2000" cap="all" dirty="0" smtClean="0">
                <a:latin typeface="Arial Black"/>
                <a:ea typeface="+mj-ea"/>
                <a:cs typeface="Tahoma"/>
              </a:rPr>
              <a:t>ان </a:t>
            </a:r>
            <a:r>
              <a:rPr lang="ar-IQ" sz="2000" cap="all" dirty="0">
                <a:latin typeface="Arial Black"/>
                <a:ea typeface="+mj-ea"/>
                <a:cs typeface="Tahoma"/>
              </a:rPr>
              <a:t>اختل هذا التوازن نتج عن ذلك امراض والتهابات تصيب القولون تسمى </a:t>
            </a:r>
            <a:r>
              <a:rPr lang="en-US" sz="2000" cap="all" dirty="0">
                <a:latin typeface="Arial Black"/>
                <a:ea typeface="+mj-ea"/>
                <a:cs typeface="+mj-cs"/>
              </a:rPr>
              <a:t>inflammatory bowel </a:t>
            </a:r>
            <a:r>
              <a:rPr lang="en-US" sz="2000" cap="all" dirty="0" err="1">
                <a:latin typeface="Arial Black"/>
                <a:ea typeface="+mj-ea"/>
                <a:cs typeface="+mj-cs"/>
              </a:rPr>
              <a:t>disese</a:t>
            </a:r>
            <a:r>
              <a:rPr lang="en-US" sz="2000" cap="all" dirty="0">
                <a:latin typeface="Arial Black"/>
                <a:ea typeface="+mj-ea"/>
                <a:cs typeface="+mj-cs"/>
              </a:rPr>
              <a:t>) </a:t>
            </a:r>
            <a:r>
              <a:rPr lang="ar-IQ" sz="2000" cap="all" dirty="0">
                <a:latin typeface="Arial Black"/>
                <a:ea typeface="+mj-ea"/>
                <a:cs typeface="Tahoma"/>
              </a:rPr>
              <a:t>) (</a:t>
            </a:r>
            <a:r>
              <a:rPr lang="en-US" sz="2000" cap="all" dirty="0">
                <a:latin typeface="Arial Black"/>
                <a:ea typeface="+mj-ea"/>
                <a:cs typeface="+mj-cs"/>
              </a:rPr>
              <a:t>I B D</a:t>
            </a:r>
            <a:r>
              <a:rPr lang="ar-IQ" sz="2000" cap="all" dirty="0">
                <a:latin typeface="Arial Black"/>
                <a:ea typeface="+mj-ea"/>
                <a:cs typeface="Tahoma"/>
              </a:rPr>
              <a:t>) وفي الظروف تحت الطبيعة فأن امعاء الانسان تواجه تعرضاً لمستضدات ميكروبية محددة , اما الميكروبات تحت الدراسة فهي فصلت مكانياً من ظهارة الامعاء الغليظة وتحديداً من البطانة المخاطية للقولون </a:t>
            </a:r>
            <a:r>
              <a:rPr lang="en-US" sz="2000" cap="all" dirty="0" err="1">
                <a:latin typeface="Arial Black"/>
                <a:ea typeface="+mj-ea"/>
                <a:cs typeface="+mj-cs"/>
              </a:rPr>
              <a:t>mucousal</a:t>
            </a:r>
            <a:r>
              <a:rPr lang="en-US" sz="2000" cap="all" dirty="0">
                <a:latin typeface="Arial Black"/>
                <a:ea typeface="+mj-ea"/>
                <a:cs typeface="+mj-cs"/>
              </a:rPr>
              <a:t> lining</a:t>
            </a:r>
            <a:r>
              <a:rPr lang="ar-IQ" sz="1600" cap="all" dirty="0">
                <a:latin typeface="Arial Black"/>
                <a:ea typeface="+mj-ea"/>
                <a:cs typeface="Tahoma"/>
              </a:rPr>
              <a:t>.  </a:t>
            </a:r>
            <a:r>
              <a:rPr lang="en-US" sz="1600" cap="all" dirty="0">
                <a:latin typeface="Arial Black"/>
                <a:ea typeface="+mj-ea"/>
                <a:cs typeface="+mj-cs"/>
              </a:rPr>
              <a:t/>
            </a:r>
            <a:br>
              <a:rPr lang="en-US" sz="1600" cap="all" dirty="0">
                <a:latin typeface="Arial Black"/>
                <a:ea typeface="+mj-ea"/>
                <a:cs typeface="+mj-cs"/>
              </a:rPr>
            </a:br>
            <a:endParaRPr kumimoji="0" lang="ar-IQ" sz="2400" b="0"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xmlns="" val="20984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شريط مثقب 3"/>
          <p:cNvSpPr/>
          <p:nvPr/>
        </p:nvSpPr>
        <p:spPr>
          <a:xfrm>
            <a:off x="2483768" y="572637"/>
            <a:ext cx="4536504" cy="104394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ndara"/>
                <a:cs typeface="Arial"/>
              </a:rPr>
              <a:t>الهدف من الدراسة </a:t>
            </a:r>
            <a:endParaRPr lang="ar-IQ" sz="24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مستطيل 4"/>
          <p:cNvSpPr/>
          <p:nvPr/>
        </p:nvSpPr>
        <p:spPr>
          <a:xfrm>
            <a:off x="647564" y="1616584"/>
            <a:ext cx="7920880" cy="4598182"/>
          </a:xfrm>
          <a:prstGeom prst="rect">
            <a:avLst/>
          </a:prstGeom>
        </p:spPr>
        <p:txBody>
          <a:bodyPr wrap="square">
            <a:spAutoFit/>
          </a:bodyPr>
          <a:lstStyle/>
          <a:p>
            <a:pPr marL="273050" marR="0" lvl="0" indent="-273050" defTabSz="914400" eaLnBrk="1" fontAlgn="base" latinLnBrk="0" hangingPunct="1">
              <a:lnSpc>
                <a:spcPct val="100000"/>
              </a:lnSpc>
              <a:spcBef>
                <a:spcPct val="20000"/>
              </a:spcBef>
              <a:spcAft>
                <a:spcPct val="0"/>
              </a:spcAft>
              <a:buClrTx/>
              <a:buSzTx/>
              <a:buFont typeface="Arial" pitchFamily="34" charset="0"/>
              <a:buChar char="•"/>
              <a:tabLst/>
              <a:defRPr/>
            </a:pPr>
            <a:r>
              <a:rPr kumimoji="0" lang="ar-IQ" sz="2400" b="1" u="none" strike="noStrike" kern="0" cap="none" spc="0" normalizeH="0" baseline="0" noProof="0" dirty="0" smtClean="0">
                <a:ln>
                  <a:noFill/>
                </a:ln>
                <a:effectLst/>
                <a:uLnTx/>
                <a:uFillTx/>
                <a:latin typeface="Candara"/>
                <a:cs typeface="Arial"/>
              </a:rPr>
              <a:t>جاءت هذه الدراسة لتسلط الضوء على ما يأتي : </a:t>
            </a:r>
            <a:endParaRPr kumimoji="0" lang="en-US" sz="2400" b="1" u="none" strike="noStrike" kern="0" cap="none" spc="0" normalizeH="0" baseline="0" noProof="0" dirty="0" smtClean="0">
              <a:ln>
                <a:noFill/>
              </a:ln>
              <a:effectLst/>
              <a:uLnTx/>
              <a:uFillTx/>
              <a:latin typeface="Candara"/>
              <a:cs typeface="Arial" pitchFamily="34" charset="0"/>
            </a:endParaRPr>
          </a:p>
          <a:p>
            <a:pPr marL="273050" marR="0" lvl="0" indent="-273050" defTabSz="914400" eaLnBrk="1" fontAlgn="base" latinLnBrk="0" hangingPunct="1">
              <a:lnSpc>
                <a:spcPct val="100000"/>
              </a:lnSpc>
              <a:spcBef>
                <a:spcPct val="20000"/>
              </a:spcBef>
              <a:spcAft>
                <a:spcPct val="0"/>
              </a:spcAft>
              <a:buClrTx/>
              <a:buSzTx/>
              <a:buFont typeface="Arial" pitchFamily="34" charset="0"/>
              <a:buChar char="•"/>
              <a:tabLst/>
              <a:defRPr/>
            </a:pPr>
            <a:r>
              <a:rPr kumimoji="0" lang="ar-IQ" sz="2400" b="1" u="none" strike="noStrike" kern="0" cap="none" spc="0" normalizeH="0" baseline="0" noProof="0" dirty="0" smtClean="0">
                <a:ln>
                  <a:noFill/>
                </a:ln>
                <a:effectLst/>
                <a:uLnTx/>
                <a:uFillTx/>
                <a:latin typeface="Candara"/>
                <a:cs typeface="Arial"/>
              </a:rPr>
              <a:t>عزل وتشخيص البكتريا الصديقة والنافعة </a:t>
            </a:r>
            <a:r>
              <a:rPr kumimoji="0" lang="en-US" sz="2400" b="1" u="none" strike="noStrike" kern="0" cap="none" spc="0" normalizeH="0" baseline="0" noProof="0" dirty="0" err="1" smtClean="0">
                <a:ln>
                  <a:noFill/>
                </a:ln>
                <a:effectLst/>
                <a:uLnTx/>
                <a:uFillTx/>
                <a:latin typeface="Candara"/>
                <a:cs typeface="Arial" pitchFamily="34" charset="0"/>
              </a:rPr>
              <a:t>Faecalibacterium</a:t>
            </a:r>
            <a:r>
              <a:rPr kumimoji="0" lang="en-US" sz="2400" b="1" u="none" strike="noStrike" kern="0" cap="none" spc="0" normalizeH="0" baseline="0" noProof="0" dirty="0" smtClean="0">
                <a:ln>
                  <a:noFill/>
                </a:ln>
                <a:effectLst/>
                <a:uLnTx/>
                <a:uFillTx/>
                <a:latin typeface="Candara"/>
                <a:cs typeface="Arial" pitchFamily="34" charset="0"/>
              </a:rPr>
              <a:t> </a:t>
            </a:r>
            <a:r>
              <a:rPr kumimoji="0" lang="en-US" sz="2400" b="1" u="none" strike="noStrike" kern="0" cap="none" spc="0" normalizeH="0" baseline="0" noProof="0" dirty="0" err="1" smtClean="0">
                <a:ln>
                  <a:noFill/>
                </a:ln>
                <a:effectLst/>
                <a:uLnTx/>
                <a:uFillTx/>
                <a:latin typeface="Candara"/>
                <a:cs typeface="Arial" pitchFamily="34" charset="0"/>
              </a:rPr>
              <a:t>prausnitzii</a:t>
            </a:r>
            <a:endParaRPr kumimoji="0" lang="en-US" sz="2400" b="1" u="none" strike="noStrike" kern="0" cap="none" spc="0" normalizeH="0" baseline="0" noProof="0" dirty="0" smtClean="0">
              <a:ln>
                <a:noFill/>
              </a:ln>
              <a:effectLst/>
              <a:uLnTx/>
              <a:uFillTx/>
              <a:latin typeface="Candara"/>
              <a:cs typeface="Arial" pitchFamily="34" charset="0"/>
            </a:endParaRPr>
          </a:p>
          <a:p>
            <a:pPr marL="273050" marR="0" lvl="0" indent="-273050" defTabSz="914400" eaLnBrk="1" fontAlgn="base" latinLnBrk="0" hangingPunct="1">
              <a:lnSpc>
                <a:spcPct val="100000"/>
              </a:lnSpc>
              <a:spcBef>
                <a:spcPct val="20000"/>
              </a:spcBef>
              <a:spcAft>
                <a:spcPct val="0"/>
              </a:spcAft>
              <a:buClrTx/>
              <a:buSzTx/>
              <a:buFont typeface="Arial" pitchFamily="34" charset="0"/>
              <a:buChar char="•"/>
              <a:tabLst/>
              <a:defRPr/>
            </a:pPr>
            <a:r>
              <a:rPr kumimoji="0" lang="ar-IQ" sz="2400" b="1" u="none" strike="noStrike" kern="0" cap="none" spc="0" normalizeH="0" baseline="0" noProof="0" dirty="0" smtClean="0">
                <a:ln>
                  <a:noFill/>
                </a:ln>
                <a:effectLst/>
                <a:uLnTx/>
                <a:uFillTx/>
                <a:latin typeface="Candara"/>
                <a:cs typeface="Arial"/>
              </a:rPr>
              <a:t>والكشف عن الوسط الاكثر ملائمة لنموها . </a:t>
            </a:r>
            <a:endParaRPr kumimoji="0" lang="en-US" sz="2400" b="1" u="none" strike="noStrike" kern="0" cap="none" spc="0" normalizeH="0" baseline="0" noProof="0" dirty="0" smtClean="0">
              <a:ln>
                <a:noFill/>
              </a:ln>
              <a:effectLst/>
              <a:uLnTx/>
              <a:uFillTx/>
              <a:latin typeface="Candara"/>
              <a:cs typeface="Arial" pitchFamily="34" charset="0"/>
            </a:endParaRPr>
          </a:p>
          <a:p>
            <a:pPr marL="273050" marR="0" lvl="0" indent="-273050" defTabSz="914400" eaLnBrk="1" fontAlgn="base" latinLnBrk="0" hangingPunct="1">
              <a:lnSpc>
                <a:spcPct val="100000"/>
              </a:lnSpc>
              <a:spcBef>
                <a:spcPct val="20000"/>
              </a:spcBef>
              <a:spcAft>
                <a:spcPct val="0"/>
              </a:spcAft>
              <a:buClrTx/>
              <a:buSzTx/>
              <a:buFont typeface="Arial" pitchFamily="34" charset="0"/>
              <a:buChar char="•"/>
              <a:tabLst/>
              <a:defRPr/>
            </a:pPr>
            <a:r>
              <a:rPr kumimoji="0" lang="ar-IQ" sz="2400" b="1" u="none" strike="noStrike" kern="0" cap="none" spc="0" normalizeH="0" baseline="0" noProof="0" dirty="0" smtClean="0">
                <a:ln>
                  <a:noFill/>
                </a:ln>
                <a:effectLst/>
                <a:uLnTx/>
                <a:uFillTx/>
                <a:latin typeface="Candara"/>
                <a:cs typeface="Arial"/>
              </a:rPr>
              <a:t>دراسة علاقة هذا النوع البكتيري بـ</a:t>
            </a:r>
            <a:r>
              <a:rPr kumimoji="0" lang="en-US" sz="2400" b="1" u="none" strike="noStrike" kern="0" cap="none" spc="0" normalizeH="0" baseline="0" noProof="0" dirty="0" err="1" smtClean="0">
                <a:ln>
                  <a:noFill/>
                </a:ln>
                <a:effectLst/>
                <a:uLnTx/>
                <a:uFillTx/>
                <a:latin typeface="Candara"/>
                <a:cs typeface="Arial" pitchFamily="34" charset="0"/>
              </a:rPr>
              <a:t>nflammatory</a:t>
            </a:r>
            <a:r>
              <a:rPr kumimoji="0" lang="en-US" sz="2400" b="1" u="none" strike="noStrike" kern="0" cap="none" spc="0" normalizeH="0" baseline="0" noProof="0" dirty="0" smtClean="0">
                <a:ln>
                  <a:noFill/>
                </a:ln>
                <a:effectLst/>
                <a:uLnTx/>
                <a:uFillTx/>
                <a:latin typeface="Candara"/>
                <a:cs typeface="Arial" pitchFamily="34" charset="0"/>
              </a:rPr>
              <a:t> bowel </a:t>
            </a:r>
            <a:r>
              <a:rPr kumimoji="0" lang="en-US" sz="2400" b="1" u="none" strike="noStrike" kern="0" cap="none" spc="0" normalizeH="0" baseline="0" noProof="0" dirty="0" err="1" smtClean="0">
                <a:ln>
                  <a:noFill/>
                </a:ln>
                <a:effectLst/>
                <a:uLnTx/>
                <a:uFillTx/>
                <a:latin typeface="Candara"/>
                <a:cs typeface="Arial" pitchFamily="34" charset="0"/>
              </a:rPr>
              <a:t>disese</a:t>
            </a:r>
            <a:r>
              <a:rPr kumimoji="0" lang="en-US" sz="2400" b="1" u="none" strike="noStrike" kern="0" cap="none" spc="0" normalizeH="0" baseline="0" noProof="0" dirty="0" smtClean="0">
                <a:ln>
                  <a:noFill/>
                </a:ln>
                <a:effectLst/>
                <a:uLnTx/>
                <a:uFillTx/>
                <a:latin typeface="Candara"/>
                <a:cs typeface="Arial" pitchFamily="34" charset="0"/>
              </a:rPr>
              <a:t>) </a:t>
            </a:r>
            <a:r>
              <a:rPr kumimoji="0" lang="ar-IQ" sz="2400" b="1" u="none" strike="noStrike" kern="0" cap="none" spc="0" normalizeH="0" baseline="0" noProof="0" dirty="0" smtClean="0">
                <a:ln>
                  <a:noFill/>
                </a:ln>
                <a:effectLst/>
                <a:uLnTx/>
                <a:uFillTx/>
                <a:latin typeface="Candara"/>
                <a:cs typeface="Arial"/>
              </a:rPr>
              <a:t>) </a:t>
            </a:r>
          </a:p>
          <a:p>
            <a:pPr marR="0" lvl="0" defTabSz="914400" eaLnBrk="1" fontAlgn="base" latinLnBrk="0" hangingPunct="1">
              <a:lnSpc>
                <a:spcPct val="100000"/>
              </a:lnSpc>
              <a:spcBef>
                <a:spcPct val="20000"/>
              </a:spcBef>
              <a:spcAft>
                <a:spcPct val="0"/>
              </a:spcAft>
              <a:buClrTx/>
              <a:buSzTx/>
              <a:tabLst/>
              <a:defRPr/>
            </a:pPr>
            <a:r>
              <a:rPr kumimoji="0" lang="ar-IQ" sz="2400" b="1" u="none" strike="noStrike" kern="0" cap="none" spc="0" normalizeH="0" baseline="0" noProof="0" dirty="0" smtClean="0">
                <a:ln>
                  <a:noFill/>
                </a:ln>
                <a:effectLst/>
                <a:uLnTx/>
                <a:uFillTx/>
                <a:latin typeface="Candara"/>
                <a:cs typeface="Arial"/>
              </a:rPr>
              <a:t>(</a:t>
            </a:r>
            <a:r>
              <a:rPr kumimoji="0" lang="en-US" sz="2400" b="1" u="none" strike="noStrike" kern="0" cap="none" spc="0" normalizeH="0" baseline="0" noProof="0" dirty="0" smtClean="0">
                <a:ln>
                  <a:noFill/>
                </a:ln>
                <a:effectLst/>
                <a:uLnTx/>
                <a:uFillTx/>
                <a:latin typeface="Candara"/>
                <a:cs typeface="Arial" pitchFamily="34" charset="0"/>
              </a:rPr>
              <a:t>I B D </a:t>
            </a:r>
            <a:r>
              <a:rPr kumimoji="0" lang="ar-IQ" sz="2400" b="1" u="none" strike="noStrike" kern="0" cap="none" spc="0" normalizeH="0" baseline="0" noProof="0" dirty="0" smtClean="0">
                <a:ln>
                  <a:noFill/>
                </a:ln>
                <a:effectLst/>
                <a:uLnTx/>
                <a:uFillTx/>
                <a:latin typeface="Candara"/>
                <a:cs typeface="Arial"/>
              </a:rPr>
              <a:t>) كمرض ( </a:t>
            </a:r>
            <a:r>
              <a:rPr kumimoji="0" lang="en-US" sz="2400" b="1" u="none" strike="noStrike" kern="0" cap="none" spc="0" normalizeH="0" baseline="0" noProof="0" dirty="0" err="1" smtClean="0">
                <a:ln>
                  <a:noFill/>
                </a:ln>
                <a:effectLst/>
                <a:uLnTx/>
                <a:uFillTx/>
                <a:latin typeface="Candara"/>
                <a:cs typeface="Arial" pitchFamily="34" charset="0"/>
              </a:rPr>
              <a:t>Chorns</a:t>
            </a:r>
            <a:r>
              <a:rPr kumimoji="0" lang="ar-IQ" sz="2400" b="1" u="none" strike="noStrike" kern="0" cap="none" spc="0" normalizeH="0" baseline="0" noProof="0" dirty="0" smtClean="0">
                <a:ln>
                  <a:noFill/>
                </a:ln>
                <a:effectLst/>
                <a:uLnTx/>
                <a:uFillTx/>
                <a:latin typeface="Candara"/>
                <a:cs typeface="Arial"/>
              </a:rPr>
              <a:t>) (</a:t>
            </a:r>
            <a:r>
              <a:rPr kumimoji="0" lang="en-US" sz="2400" b="1" u="none" strike="noStrike" kern="0" cap="none" spc="0" normalizeH="0" baseline="0" noProof="0" dirty="0" smtClean="0">
                <a:ln>
                  <a:noFill/>
                </a:ln>
                <a:effectLst/>
                <a:uLnTx/>
                <a:uFillTx/>
                <a:latin typeface="Candara"/>
                <a:cs typeface="Arial" pitchFamily="34" charset="0"/>
              </a:rPr>
              <a:t>CD</a:t>
            </a:r>
            <a:r>
              <a:rPr kumimoji="0" lang="ar-IQ" sz="2400" b="1" u="none" strike="noStrike" kern="0" cap="none" spc="0" normalizeH="0" baseline="0" noProof="0" dirty="0" smtClean="0">
                <a:ln>
                  <a:noFill/>
                </a:ln>
                <a:effectLst/>
                <a:uLnTx/>
                <a:uFillTx/>
                <a:latin typeface="Candara"/>
                <a:cs typeface="Arial"/>
              </a:rPr>
              <a:t>) وقرحة القولون </a:t>
            </a:r>
            <a:r>
              <a:rPr kumimoji="0" lang="en-US" sz="2400" b="1" u="none" strike="noStrike" kern="0" cap="none" spc="0" normalizeH="0" baseline="0" noProof="0" dirty="0" err="1" smtClean="0">
                <a:ln>
                  <a:noFill/>
                </a:ln>
                <a:effectLst/>
                <a:uLnTx/>
                <a:uFillTx/>
                <a:latin typeface="Candara"/>
                <a:cs typeface="Arial" pitchFamily="34" charset="0"/>
              </a:rPr>
              <a:t>Ulcerativ</a:t>
            </a:r>
            <a:r>
              <a:rPr kumimoji="0" lang="en-US" sz="2400" b="1" u="none" strike="noStrike" kern="0" cap="none" spc="0" normalizeH="0" baseline="0" noProof="0" dirty="0" smtClean="0">
                <a:ln>
                  <a:noFill/>
                </a:ln>
                <a:effectLst/>
                <a:uLnTx/>
                <a:uFillTx/>
                <a:latin typeface="Candara"/>
                <a:cs typeface="Arial" pitchFamily="34" charset="0"/>
              </a:rPr>
              <a:t> </a:t>
            </a:r>
            <a:r>
              <a:rPr kumimoji="0" lang="en-US" sz="2400" b="1" u="none" strike="noStrike" kern="0" cap="none" spc="0" normalizeH="0" baseline="0" noProof="0" dirty="0" err="1" smtClean="0">
                <a:ln>
                  <a:noFill/>
                </a:ln>
                <a:effectLst/>
                <a:uLnTx/>
                <a:uFillTx/>
                <a:latin typeface="Candara"/>
                <a:cs typeface="Arial" pitchFamily="34" charset="0"/>
              </a:rPr>
              <a:t>Colitic</a:t>
            </a:r>
            <a:r>
              <a:rPr kumimoji="0" lang="en-US" sz="2400" b="1" u="none" strike="noStrike" kern="0" cap="none" spc="0" normalizeH="0" baseline="0" noProof="0" dirty="0" smtClean="0">
                <a:ln>
                  <a:noFill/>
                </a:ln>
                <a:effectLst/>
                <a:uLnTx/>
                <a:uFillTx/>
                <a:latin typeface="Candara"/>
                <a:cs typeface="Arial" pitchFamily="34" charset="0"/>
              </a:rPr>
              <a:t> </a:t>
            </a:r>
            <a:r>
              <a:rPr kumimoji="0" lang="ar-IQ" sz="2400" b="1" u="none" strike="noStrike" kern="0" cap="none" spc="0" normalizeH="0" baseline="0" noProof="0" dirty="0" smtClean="0">
                <a:ln>
                  <a:noFill/>
                </a:ln>
                <a:effectLst/>
                <a:uLnTx/>
                <a:uFillTx/>
                <a:latin typeface="Candara"/>
                <a:cs typeface="Arial"/>
              </a:rPr>
              <a:t>(</a:t>
            </a:r>
            <a:r>
              <a:rPr kumimoji="0" lang="en-US" sz="2400" b="1" u="none" strike="noStrike" kern="0" cap="none" spc="0" normalizeH="0" baseline="0" noProof="0" dirty="0" smtClean="0">
                <a:ln>
                  <a:noFill/>
                </a:ln>
                <a:effectLst/>
                <a:uLnTx/>
                <a:uFillTx/>
                <a:latin typeface="Candara"/>
                <a:cs typeface="Arial" pitchFamily="34" charset="0"/>
              </a:rPr>
              <a:t>UC</a:t>
            </a:r>
            <a:r>
              <a:rPr kumimoji="0" lang="ar-IQ" sz="2400" b="1" u="none" strike="noStrike" kern="0" cap="none" spc="0" normalizeH="0" baseline="0" noProof="0" dirty="0" smtClean="0">
                <a:ln>
                  <a:noFill/>
                </a:ln>
                <a:effectLst/>
                <a:uLnTx/>
                <a:uFillTx/>
                <a:latin typeface="Candara"/>
                <a:cs typeface="Arial"/>
              </a:rPr>
              <a:t>) وملاحظة نسب تواجدها في هذه الحالتين اضافة الى ملاحظة انعدامها عملياً عند الاشخاص المصابين بسرطان الامعاء الغليظة . </a:t>
            </a:r>
            <a:endParaRPr kumimoji="0" lang="en-US" sz="2400" b="1" u="none" strike="noStrike" kern="0" cap="none" spc="0" normalizeH="0" baseline="0" noProof="0" dirty="0" smtClean="0">
              <a:ln>
                <a:noFill/>
              </a:ln>
              <a:effectLst/>
              <a:uLnTx/>
              <a:uFillTx/>
              <a:latin typeface="Candara"/>
              <a:cs typeface="Arial" pitchFamily="34" charset="0"/>
            </a:endParaRPr>
          </a:p>
          <a:p>
            <a:pPr marL="273050" marR="0" lvl="0" indent="-273050" defTabSz="914400" eaLnBrk="1" fontAlgn="base" latinLnBrk="0" hangingPunct="1">
              <a:lnSpc>
                <a:spcPct val="100000"/>
              </a:lnSpc>
              <a:spcBef>
                <a:spcPct val="20000"/>
              </a:spcBef>
              <a:spcAft>
                <a:spcPct val="0"/>
              </a:spcAft>
              <a:buClrTx/>
              <a:buSzTx/>
              <a:buFont typeface="Arial" pitchFamily="34" charset="0"/>
              <a:buChar char="•"/>
              <a:tabLst/>
              <a:defRPr/>
            </a:pPr>
            <a:r>
              <a:rPr kumimoji="0" lang="ar-IQ" sz="2400" b="1" u="none" strike="noStrike" kern="0" cap="none" spc="0" normalizeH="0" baseline="0" noProof="0" dirty="0" smtClean="0">
                <a:ln>
                  <a:noFill/>
                </a:ln>
                <a:effectLst/>
                <a:uLnTx/>
                <a:uFillTx/>
                <a:latin typeface="Candara"/>
                <a:cs typeface="Arial"/>
              </a:rPr>
              <a:t>دراسة تأثير اوساط </a:t>
            </a:r>
            <a:r>
              <a:rPr kumimoji="0" lang="ar-IQ" sz="2400" b="1" u="none" strike="noStrike" kern="0" cap="none" spc="0" normalizeH="0" baseline="0" noProof="0" dirty="0" err="1" smtClean="0">
                <a:ln>
                  <a:noFill/>
                </a:ln>
                <a:effectLst/>
                <a:uLnTx/>
                <a:uFillTx/>
                <a:latin typeface="Candara"/>
                <a:cs typeface="Arial"/>
              </a:rPr>
              <a:t>زرعية</a:t>
            </a:r>
            <a:r>
              <a:rPr kumimoji="0" lang="ar-IQ" sz="2400" b="1" u="none" strike="noStrike" kern="0" cap="none" spc="0" normalizeH="0" baseline="0" noProof="0" dirty="0" smtClean="0">
                <a:ln>
                  <a:noFill/>
                </a:ln>
                <a:effectLst/>
                <a:uLnTx/>
                <a:uFillTx/>
                <a:latin typeface="Candara"/>
                <a:cs typeface="Arial"/>
              </a:rPr>
              <a:t> مختلفة من الاس الهيدروجيني على عزل البكتريا وكذلك مديات مختلفة من درجات الحرارة على نموها. </a:t>
            </a:r>
            <a:endParaRPr kumimoji="0" lang="en-US" sz="2400" b="1" u="none" strike="noStrike" kern="0" cap="none" spc="0" normalizeH="0" baseline="0" noProof="0" dirty="0" smtClean="0">
              <a:ln>
                <a:noFill/>
              </a:ln>
              <a:effectLst/>
              <a:uLnTx/>
              <a:uFillTx/>
              <a:latin typeface="Candara"/>
              <a:cs typeface="Arial" pitchFamily="34" charset="0"/>
            </a:endParaRPr>
          </a:p>
          <a:p>
            <a:pPr marL="273050" marR="0" lvl="0" indent="-273050" defTabSz="914400" eaLnBrk="1" fontAlgn="base" latinLnBrk="0" hangingPunct="1">
              <a:lnSpc>
                <a:spcPct val="100000"/>
              </a:lnSpc>
              <a:spcBef>
                <a:spcPct val="20000"/>
              </a:spcBef>
              <a:spcAft>
                <a:spcPct val="0"/>
              </a:spcAft>
              <a:buClrTx/>
              <a:buSzTx/>
              <a:buFont typeface="Arial" pitchFamily="34" charset="0"/>
              <a:buChar char="•"/>
              <a:tabLst/>
              <a:defRPr/>
            </a:pPr>
            <a:r>
              <a:rPr kumimoji="0" lang="ar-IQ" sz="2400" b="1" u="none" strike="noStrike" kern="0" cap="none" spc="0" normalizeH="0" baseline="0" noProof="0" dirty="0" smtClean="0">
                <a:ln>
                  <a:noFill/>
                </a:ln>
                <a:effectLst/>
                <a:uLnTx/>
                <a:uFillTx/>
                <a:latin typeface="Candara"/>
                <a:cs typeface="Arial"/>
              </a:rPr>
              <a:t>استخدام تقنية </a:t>
            </a:r>
            <a:r>
              <a:rPr kumimoji="0" lang="en-US" sz="2400" b="1" u="none" strike="noStrike" kern="0" cap="none" spc="0" normalizeH="0" baseline="0" noProof="0" dirty="0" smtClean="0">
                <a:ln>
                  <a:noFill/>
                </a:ln>
                <a:effectLst/>
                <a:uLnTx/>
                <a:uFillTx/>
                <a:latin typeface="Candara"/>
                <a:cs typeface="Arial" pitchFamily="34" charset="0"/>
              </a:rPr>
              <a:t>PCR </a:t>
            </a:r>
            <a:r>
              <a:rPr kumimoji="0" lang="ar-IQ" sz="2400" b="1" u="none" strike="noStrike" kern="0" cap="none" spc="0" normalizeH="0" baseline="0" noProof="0" dirty="0" smtClean="0">
                <a:ln>
                  <a:noFill/>
                </a:ln>
                <a:effectLst/>
                <a:uLnTx/>
                <a:uFillTx/>
                <a:latin typeface="Candara"/>
                <a:cs typeface="Arial"/>
              </a:rPr>
              <a:t>لتشخيصها على مستوى الجنس والنوع </a:t>
            </a:r>
            <a:endParaRPr kumimoji="0" lang="ar-IQ" b="1"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xmlns="" val="2605534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تمرير أفقي 3"/>
          <p:cNvSpPr/>
          <p:nvPr/>
        </p:nvSpPr>
        <p:spPr>
          <a:xfrm>
            <a:off x="1259632" y="1340768"/>
            <a:ext cx="6264696" cy="316835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0"/>
            <a:r>
              <a:rPr lang="ar-IQ" sz="6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المواد وطرائق العمل  </a:t>
            </a:r>
            <a:r>
              <a:rPr lang="en-US"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Materials and Methods  </a:t>
            </a:r>
          </a:p>
        </p:txBody>
      </p:sp>
    </p:spTree>
    <p:extLst>
      <p:ext uri="{BB962C8B-B14F-4D97-AF65-F5344CB8AC3E}">
        <p14:creationId xmlns:p14="http://schemas.microsoft.com/office/powerpoint/2010/main" xmlns="" val="667351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4499992" y="690733"/>
            <a:ext cx="4464496" cy="791919"/>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pPr algn="l" rtl="0"/>
            <a:r>
              <a:rPr lang="en-US" sz="2000" b="1" dirty="0" smtClean="0">
                <a:solidFill>
                  <a:schemeClr val="tx1"/>
                </a:solidFill>
              </a:rPr>
              <a:t>Collection of Samples</a:t>
            </a:r>
            <a:r>
              <a:rPr lang="ar-IQ" sz="2000" b="1" dirty="0" smtClean="0">
                <a:solidFill>
                  <a:schemeClr val="tx1"/>
                </a:solidFill>
              </a:rPr>
              <a:t>جمع العينات      </a:t>
            </a:r>
            <a:r>
              <a:rPr lang="en-US" sz="2000" b="1" dirty="0" smtClean="0">
                <a:solidFill>
                  <a:schemeClr val="tx1"/>
                </a:solidFill>
              </a:rPr>
              <a:t> </a:t>
            </a:r>
            <a:endParaRPr lang="ar-IQ" dirty="0">
              <a:solidFill>
                <a:schemeClr val="tx1"/>
              </a:solidFill>
            </a:endParaRPr>
          </a:p>
        </p:txBody>
      </p:sp>
      <p:sp>
        <p:nvSpPr>
          <p:cNvPr id="7" name="مستطيل 6"/>
          <p:cNvSpPr/>
          <p:nvPr/>
        </p:nvSpPr>
        <p:spPr>
          <a:xfrm>
            <a:off x="323528" y="1617707"/>
            <a:ext cx="8640960" cy="4524315"/>
          </a:xfrm>
          <a:prstGeom prst="rect">
            <a:avLst/>
          </a:prstGeom>
        </p:spPr>
        <p:txBody>
          <a:bodyPr wrap="square">
            <a:spAutoFit/>
          </a:bodyPr>
          <a:lstStyle/>
          <a:p>
            <a:pPr marL="0" marR="0" lvl="0" indent="0" algn="just" defTabSz="914400" eaLnBrk="1" fontAlgn="base" latinLnBrk="0" hangingPunct="1">
              <a:lnSpc>
                <a:spcPct val="100000"/>
              </a:lnSpc>
              <a:spcBef>
                <a:spcPct val="0"/>
              </a:spcBef>
              <a:spcAft>
                <a:spcPct val="0"/>
              </a:spcAft>
              <a:buClrTx/>
              <a:buSzTx/>
              <a:buFontTx/>
              <a:buNone/>
              <a:tabLst/>
              <a:defRPr/>
            </a:pPr>
            <a:r>
              <a:rPr kumimoji="0" lang="ar-IQ" sz="2400" b="1" i="0" u="none" strike="noStrike" kern="0" cap="none" spc="0" normalizeH="0" baseline="0" noProof="0" dirty="0" smtClean="0">
                <a:ln>
                  <a:noFill/>
                </a:ln>
                <a:effectLst/>
                <a:uLnTx/>
                <a:uFillTx/>
                <a:latin typeface="Verdana" pitchFamily="34" charset="0"/>
                <a:cs typeface="Arial" pitchFamily="34" charset="0"/>
              </a:rPr>
              <a:t>تم جمع </a:t>
            </a:r>
            <a:r>
              <a:rPr kumimoji="0" lang="en-US" sz="2400" b="1" i="0" u="none" strike="noStrike" kern="0" cap="none" spc="0" normalizeH="0" baseline="0" noProof="0" dirty="0" smtClean="0">
                <a:ln>
                  <a:noFill/>
                </a:ln>
                <a:effectLst/>
                <a:uLnTx/>
                <a:uFillTx/>
                <a:latin typeface="Verdana" pitchFamily="34" charset="0"/>
                <a:cs typeface="Arial" pitchFamily="34" charset="0"/>
              </a:rPr>
              <a:t>100</a:t>
            </a:r>
            <a:r>
              <a:rPr kumimoji="0" lang="ar-IQ" sz="2400" b="1" i="0" u="none" strike="noStrike" kern="0" cap="none" spc="0" normalizeH="0" baseline="0" noProof="0" dirty="0" smtClean="0">
                <a:ln>
                  <a:noFill/>
                </a:ln>
                <a:effectLst/>
                <a:uLnTx/>
                <a:uFillTx/>
                <a:latin typeface="Verdana" pitchFamily="34" charset="0"/>
                <a:cs typeface="Arial" pitchFamily="34" charset="0"/>
              </a:rPr>
              <a:t> عينة  مقطعية خلال فترة الدراسة الممتدة من </a:t>
            </a:r>
            <a:r>
              <a:rPr kumimoji="0" lang="en-US" sz="2400" b="1" i="0" u="none" strike="noStrike" kern="0" cap="none" spc="0" normalizeH="0" baseline="0" noProof="0" dirty="0" smtClean="0">
                <a:ln>
                  <a:noFill/>
                </a:ln>
                <a:effectLst/>
                <a:uLnTx/>
                <a:uFillTx/>
                <a:latin typeface="Verdana" pitchFamily="34" charset="0"/>
                <a:cs typeface="Arial" pitchFamily="34" charset="0"/>
              </a:rPr>
              <a:t> 2015 /10/15</a:t>
            </a:r>
            <a:r>
              <a:rPr kumimoji="0" lang="ar-IQ" sz="2400" b="1" i="0" u="none" strike="noStrike" kern="0" cap="none" spc="0" normalizeH="0" baseline="0" noProof="0" dirty="0" smtClean="0">
                <a:ln>
                  <a:noFill/>
                </a:ln>
                <a:effectLst/>
                <a:uLnTx/>
                <a:uFillTx/>
                <a:latin typeface="Verdana" pitchFamily="34" charset="0"/>
                <a:cs typeface="Arial" pitchFamily="34" charset="0"/>
              </a:rPr>
              <a:t>لغاية </a:t>
            </a:r>
            <a:r>
              <a:rPr kumimoji="0" lang="en-US" sz="2400" b="1" i="0" u="none" strike="noStrike" kern="0" cap="none" spc="0" normalizeH="0" baseline="0" noProof="0" dirty="0" smtClean="0">
                <a:ln>
                  <a:noFill/>
                </a:ln>
                <a:effectLst/>
                <a:uLnTx/>
                <a:uFillTx/>
                <a:latin typeface="Verdana" pitchFamily="34" charset="0"/>
                <a:cs typeface="Arial" pitchFamily="34" charset="0"/>
              </a:rPr>
              <a:t>2016/4/1</a:t>
            </a:r>
            <a:r>
              <a:rPr kumimoji="0" lang="ar-IQ" sz="2400" b="1" i="0" u="none" strike="noStrike" kern="0" cap="none" spc="0" normalizeH="0" baseline="0" noProof="0" dirty="0" smtClean="0">
                <a:ln>
                  <a:noFill/>
                </a:ln>
                <a:effectLst/>
                <a:uLnTx/>
                <a:uFillTx/>
                <a:latin typeface="Verdana" pitchFamily="34" charset="0"/>
                <a:cs typeface="Arial" pitchFamily="34" charset="0"/>
              </a:rPr>
              <a:t> من الاناث والذكور للبالغين والأطفال </a:t>
            </a:r>
            <a:r>
              <a:rPr kumimoji="0" lang="ar-IQ" sz="2400" b="1" i="0" u="none" strike="noStrike" kern="0" cap="none" spc="0" normalizeH="0" baseline="0" noProof="0" dirty="0" err="1" smtClean="0">
                <a:ln>
                  <a:noFill/>
                </a:ln>
                <a:effectLst/>
                <a:uLnTx/>
                <a:uFillTx/>
                <a:latin typeface="Verdana" pitchFamily="34" charset="0"/>
                <a:cs typeface="Arial" pitchFamily="34" charset="0"/>
              </a:rPr>
              <a:t>وللاعمار</a:t>
            </a:r>
            <a:r>
              <a:rPr kumimoji="0" lang="ar-IQ" sz="2400" b="1" i="0" u="none" strike="noStrike" kern="0" cap="none" spc="0" normalizeH="0" baseline="0" noProof="0" dirty="0" smtClean="0">
                <a:ln>
                  <a:noFill/>
                </a:ln>
                <a:effectLst/>
                <a:uLnTx/>
                <a:uFillTx/>
                <a:latin typeface="Verdana" pitchFamily="34" charset="0"/>
                <a:cs typeface="Arial" pitchFamily="34" charset="0"/>
              </a:rPr>
              <a:t> من </a:t>
            </a:r>
            <a:r>
              <a:rPr kumimoji="0" lang="en-US" sz="2400" b="1" i="0" u="none" strike="noStrike" kern="0" cap="none" spc="0" normalizeH="0" baseline="0" noProof="0" dirty="0" smtClean="0">
                <a:ln>
                  <a:noFill/>
                </a:ln>
                <a:effectLst/>
                <a:uLnTx/>
                <a:uFillTx/>
                <a:latin typeface="Verdana" pitchFamily="34" charset="0"/>
                <a:cs typeface="Arial" pitchFamily="34" charset="0"/>
              </a:rPr>
              <a:t>3</a:t>
            </a:r>
            <a:r>
              <a:rPr kumimoji="0" lang="ar-IQ" sz="2400" b="1" i="0" u="none" strike="noStrike" kern="0" cap="none" spc="0" normalizeH="0" baseline="0" noProof="0" dirty="0" smtClean="0">
                <a:ln>
                  <a:noFill/>
                </a:ln>
                <a:effectLst/>
                <a:uLnTx/>
                <a:uFillTx/>
                <a:latin typeface="Verdana" pitchFamily="34" charset="0"/>
                <a:cs typeface="Arial" pitchFamily="34" charset="0"/>
              </a:rPr>
              <a:t> يوم فما فوق (</a:t>
            </a:r>
            <a:r>
              <a:rPr kumimoji="0" lang="en-US" sz="2400" b="1" i="0" u="none" strike="noStrike" kern="0" cap="none" spc="0" normalizeH="0" baseline="0" noProof="0" dirty="0" smtClean="0">
                <a:ln>
                  <a:noFill/>
                </a:ln>
                <a:effectLst/>
                <a:uLnTx/>
                <a:uFillTx/>
                <a:latin typeface="Verdana" pitchFamily="34" charset="0"/>
                <a:cs typeface="Arial" pitchFamily="34" charset="0"/>
              </a:rPr>
              <a:t>1-5</a:t>
            </a:r>
            <a:r>
              <a:rPr kumimoji="0" lang="ar-IQ" sz="2400" b="1" i="0" u="none" strike="noStrike" kern="0" cap="none" spc="0" normalizeH="0" baseline="0" noProof="0" dirty="0" smtClean="0">
                <a:ln>
                  <a:noFill/>
                </a:ln>
                <a:effectLst/>
                <a:uLnTx/>
                <a:uFillTx/>
                <a:latin typeface="Verdana" pitchFamily="34" charset="0"/>
                <a:cs typeface="Arial" pitchFamily="34" charset="0"/>
              </a:rPr>
              <a:t>) سنة ومن (</a:t>
            </a:r>
            <a:r>
              <a:rPr kumimoji="0" lang="en-US" sz="2400" b="1" i="0" u="none" strike="noStrike" kern="0" cap="none" spc="0" normalizeH="0" baseline="0" noProof="0" dirty="0" smtClean="0">
                <a:ln>
                  <a:noFill/>
                </a:ln>
                <a:effectLst/>
                <a:uLnTx/>
                <a:uFillTx/>
                <a:latin typeface="Verdana" pitchFamily="34" charset="0"/>
                <a:cs typeface="Arial" pitchFamily="34" charset="0"/>
              </a:rPr>
              <a:t>5-10</a:t>
            </a:r>
            <a:r>
              <a:rPr kumimoji="0" lang="ar-IQ" sz="2400" b="1" i="0" u="none" strike="noStrike" kern="0" cap="none" spc="0" normalizeH="0" baseline="0" noProof="0" dirty="0" smtClean="0">
                <a:ln>
                  <a:noFill/>
                </a:ln>
                <a:effectLst/>
                <a:uLnTx/>
                <a:uFillTx/>
                <a:latin typeface="Verdana" pitchFamily="34" charset="0"/>
                <a:cs typeface="Arial" pitchFamily="34" charset="0"/>
              </a:rPr>
              <a:t>) سنة ومن (</a:t>
            </a:r>
            <a:r>
              <a:rPr kumimoji="0" lang="en-US" sz="2400" b="1" i="0" u="none" strike="noStrike" kern="0" cap="none" spc="0" normalizeH="0" baseline="0" noProof="0" dirty="0" smtClean="0">
                <a:ln>
                  <a:noFill/>
                </a:ln>
                <a:effectLst/>
                <a:uLnTx/>
                <a:uFillTx/>
                <a:latin typeface="Verdana" pitchFamily="34" charset="0"/>
                <a:cs typeface="Arial" pitchFamily="34" charset="0"/>
              </a:rPr>
              <a:t>18-30</a:t>
            </a:r>
            <a:r>
              <a:rPr kumimoji="0" lang="ar-IQ" sz="2400" b="1" i="0" u="none" strike="noStrike" kern="0" cap="none" spc="0" normalizeH="0" baseline="0" noProof="0" dirty="0" smtClean="0">
                <a:ln>
                  <a:noFill/>
                </a:ln>
                <a:effectLst/>
                <a:uLnTx/>
                <a:uFillTx/>
                <a:latin typeface="Verdana" pitchFamily="34" charset="0"/>
                <a:cs typeface="Arial" pitchFamily="34" charset="0"/>
              </a:rPr>
              <a:t>) و (</a:t>
            </a:r>
            <a:r>
              <a:rPr kumimoji="0" lang="en-US" sz="2400" b="1" i="0" u="none" strike="noStrike" kern="0" cap="none" spc="0" normalizeH="0" baseline="0" noProof="0" dirty="0" smtClean="0">
                <a:ln>
                  <a:noFill/>
                </a:ln>
                <a:effectLst/>
                <a:uLnTx/>
                <a:uFillTx/>
                <a:latin typeface="Verdana" pitchFamily="34" charset="0"/>
                <a:cs typeface="Arial" pitchFamily="34" charset="0"/>
              </a:rPr>
              <a:t>30-60</a:t>
            </a:r>
            <a:r>
              <a:rPr kumimoji="0" lang="ar-IQ" sz="2400" b="1" i="0" u="none" strike="noStrike" kern="0" cap="none" spc="0" normalizeH="0" baseline="0" noProof="0" dirty="0" smtClean="0">
                <a:ln>
                  <a:noFill/>
                </a:ln>
                <a:effectLst/>
                <a:uLnTx/>
                <a:uFillTx/>
                <a:latin typeface="Verdana" pitchFamily="34" charset="0"/>
                <a:cs typeface="Arial" pitchFamily="34" charset="0"/>
              </a:rPr>
              <a:t>) ومن (</a:t>
            </a:r>
            <a:r>
              <a:rPr kumimoji="0" lang="en-US" sz="2400" b="1" i="0" u="none" strike="noStrike" kern="0" cap="none" spc="0" normalizeH="0" baseline="0" noProof="0" dirty="0" smtClean="0">
                <a:ln>
                  <a:noFill/>
                </a:ln>
                <a:effectLst/>
                <a:uLnTx/>
                <a:uFillTx/>
                <a:latin typeface="Verdana" pitchFamily="34" charset="0"/>
                <a:cs typeface="Arial" pitchFamily="34" charset="0"/>
              </a:rPr>
              <a:t>60-80</a:t>
            </a:r>
            <a:r>
              <a:rPr kumimoji="0" lang="ar-IQ" sz="2400" b="1" i="0" u="none" strike="noStrike" kern="0" cap="none" spc="0" normalizeH="0" baseline="0" noProof="0" dirty="0" smtClean="0">
                <a:ln>
                  <a:noFill/>
                </a:ln>
                <a:effectLst/>
                <a:uLnTx/>
                <a:uFillTx/>
                <a:latin typeface="Verdana" pitchFamily="34" charset="0"/>
                <a:cs typeface="Arial" pitchFamily="34" charset="0"/>
              </a:rPr>
              <a:t>) سنة  . </a:t>
            </a:r>
          </a:p>
          <a:p>
            <a:pPr marL="0" marR="0" lvl="0" indent="0" algn="just" defTabSz="914400" eaLnBrk="1" fontAlgn="base" latinLnBrk="0" hangingPunct="1">
              <a:lnSpc>
                <a:spcPct val="100000"/>
              </a:lnSpc>
              <a:spcBef>
                <a:spcPct val="0"/>
              </a:spcBef>
              <a:spcAft>
                <a:spcPct val="0"/>
              </a:spcAft>
              <a:buClrTx/>
              <a:buSzTx/>
              <a:buFontTx/>
              <a:buNone/>
              <a:tabLst/>
              <a:defRPr/>
            </a:pPr>
            <a:r>
              <a:rPr kumimoji="0" lang="ar-IQ" sz="2400" b="1" i="0" u="none" strike="noStrike" kern="0" cap="none" spc="0" normalizeH="0" baseline="0" noProof="0" dirty="0" smtClean="0">
                <a:ln>
                  <a:noFill/>
                </a:ln>
                <a:effectLst/>
                <a:uLnTx/>
                <a:uFillTx/>
                <a:latin typeface="Verdana" pitchFamily="34" charset="0"/>
                <a:cs typeface="Arial" pitchFamily="34" charset="0"/>
              </a:rPr>
              <a:t>اذ شملت الدراسة (</a:t>
            </a:r>
            <a:r>
              <a:rPr kumimoji="0" lang="en-US" sz="2400" b="1" i="0" u="none" strike="noStrike" kern="0" cap="none" spc="0" normalizeH="0" baseline="0" noProof="0" dirty="0" smtClean="0">
                <a:ln>
                  <a:noFill/>
                </a:ln>
                <a:effectLst/>
                <a:uLnTx/>
                <a:uFillTx/>
                <a:latin typeface="Verdana" pitchFamily="34" charset="0"/>
                <a:cs typeface="Arial" pitchFamily="34" charset="0"/>
              </a:rPr>
              <a:t>50</a:t>
            </a:r>
            <a:r>
              <a:rPr kumimoji="0" lang="ar-IQ" sz="2400" b="1" i="0" u="none" strike="noStrike" kern="0" cap="none" spc="0" normalizeH="0" baseline="0" noProof="0" dirty="0" smtClean="0">
                <a:ln>
                  <a:noFill/>
                </a:ln>
                <a:effectLst/>
                <a:uLnTx/>
                <a:uFillTx/>
                <a:latin typeface="Verdana" pitchFamily="34" charset="0"/>
                <a:cs typeface="Arial" pitchFamily="34" charset="0"/>
              </a:rPr>
              <a:t>) عينة براز من مستشفى البتول للأطفال الرافدين والوافدين الى قسم الاستشارية وكذلك شملت ايضاً </a:t>
            </a:r>
            <a:r>
              <a:rPr kumimoji="0" lang="en-US" sz="2400" b="1" i="0" u="none" strike="noStrike" kern="0" cap="none" spc="0" normalizeH="0" baseline="0" noProof="0" dirty="0" smtClean="0">
                <a:ln>
                  <a:noFill/>
                </a:ln>
                <a:effectLst/>
                <a:uLnTx/>
                <a:uFillTx/>
                <a:latin typeface="Verdana" pitchFamily="34" charset="0"/>
                <a:cs typeface="Arial" pitchFamily="34" charset="0"/>
              </a:rPr>
              <a:t>50) </a:t>
            </a:r>
            <a:r>
              <a:rPr kumimoji="0" lang="ar-IQ" sz="2400" b="1" i="0" u="none" strike="noStrike" kern="0" cap="none" spc="0" normalizeH="0" baseline="0" noProof="0" dirty="0" smtClean="0">
                <a:ln>
                  <a:noFill/>
                </a:ln>
                <a:effectLst/>
                <a:uLnTx/>
                <a:uFillTx/>
                <a:latin typeface="Verdana" pitchFamily="34" charset="0"/>
                <a:cs typeface="Arial" pitchFamily="34" charset="0"/>
              </a:rPr>
              <a:t>) عينة اخذت من </a:t>
            </a:r>
            <a:r>
              <a:rPr kumimoji="0" lang="ar-IQ" sz="2400" b="1" i="0" u="none" strike="noStrike" kern="0" cap="none" spc="0" normalizeH="0" baseline="0" noProof="0" dirty="0" err="1" smtClean="0">
                <a:ln>
                  <a:noFill/>
                </a:ln>
                <a:effectLst/>
                <a:uLnTx/>
                <a:uFillTx/>
                <a:latin typeface="Verdana" pitchFamily="34" charset="0"/>
                <a:cs typeface="Arial" pitchFamily="34" charset="0"/>
              </a:rPr>
              <a:t>مسحات</a:t>
            </a:r>
            <a:r>
              <a:rPr kumimoji="0" lang="ar-IQ" sz="2400" b="1" i="0" u="none" strike="noStrike" kern="0" cap="none" spc="0" normalizeH="0" baseline="0" noProof="0" dirty="0" smtClean="0">
                <a:ln>
                  <a:noFill/>
                </a:ln>
                <a:effectLst/>
                <a:uLnTx/>
                <a:uFillTx/>
                <a:latin typeface="Verdana" pitchFamily="34" charset="0"/>
                <a:cs typeface="Arial" pitchFamily="34" charset="0"/>
              </a:rPr>
              <a:t> الناظور من قسم الناظور في مستشفى بعقوبة التعليمي العام ، حيث سجلت المعلومات المتعلقة بالمريض من المصدر والعمر وتاريخ اخذ العينة والموافقة من قبل المريض على زرع العينة المأخوذة منه للتحري عن تواجد ذلك النوع البكتيري الصديق في امعائه.</a:t>
            </a:r>
            <a:endParaRPr kumimoji="0" lang="en-US" sz="2400" b="1" i="0" u="none" strike="noStrike" kern="0" cap="none" spc="0" normalizeH="0" baseline="0" noProof="0" dirty="0" smtClean="0">
              <a:ln>
                <a:noFill/>
              </a:ln>
              <a:effectLst/>
              <a:uLnTx/>
              <a:uFillTx/>
              <a:latin typeface="Verdana" pitchFamily="34" charset="0"/>
              <a:cs typeface="Arial" pitchFamily="34" charset="0"/>
            </a:endParaRPr>
          </a:p>
          <a:p>
            <a:pPr marL="0" marR="0" lvl="0" indent="0" algn="just" defTabSz="914400" eaLnBrk="1" fontAlgn="base" latinLnBrk="0" hangingPunct="1">
              <a:lnSpc>
                <a:spcPct val="100000"/>
              </a:lnSpc>
              <a:spcBef>
                <a:spcPct val="0"/>
              </a:spcBef>
              <a:spcAft>
                <a:spcPct val="0"/>
              </a:spcAft>
              <a:buClrTx/>
              <a:buSzTx/>
              <a:buFontTx/>
              <a:buNone/>
              <a:tabLst/>
              <a:defRPr/>
            </a:pPr>
            <a:r>
              <a:rPr kumimoji="0" lang="ar-IQ" sz="2400" b="1" i="0" u="none" strike="noStrike" kern="0" cap="none" spc="0" normalizeH="0" baseline="0" noProof="0" dirty="0" smtClean="0">
                <a:ln>
                  <a:noFill/>
                </a:ln>
                <a:effectLst/>
                <a:uLnTx/>
                <a:uFillTx/>
                <a:latin typeface="Verdana" pitchFamily="34" charset="0"/>
                <a:cs typeface="Arial" pitchFamily="34" charset="0"/>
              </a:rPr>
              <a:t>ونقلت العينات مباشرة الى مختبر الدراسات العليا في الكلية باستخدام حافظة تحتوي على   قطـــــع الثلج للمحافظــــة علــــــى درجات حرارة العينات الى (</a:t>
            </a:r>
            <a:r>
              <a:rPr kumimoji="0" lang="en-US" sz="2400" b="1" i="0" u="none" strike="noStrike" kern="0" cap="none" spc="0" normalizeH="0" baseline="0" noProof="0" dirty="0" smtClean="0">
                <a:ln>
                  <a:noFill/>
                </a:ln>
                <a:effectLst/>
                <a:uLnTx/>
                <a:uFillTx/>
                <a:latin typeface="Verdana" pitchFamily="34" charset="0"/>
                <a:cs typeface="Arial" pitchFamily="34" charset="0"/>
              </a:rPr>
              <a:t>5</a:t>
            </a:r>
            <a:r>
              <a:rPr kumimoji="0" lang="ar-IQ" sz="2400" b="1" i="0" u="none" strike="noStrike" kern="0" cap="none" spc="0" normalizeH="0" baseline="0" noProof="0" dirty="0" smtClean="0">
                <a:ln>
                  <a:noFill/>
                </a:ln>
                <a:effectLst/>
                <a:uLnTx/>
                <a:uFillTx/>
                <a:latin typeface="Verdana" pitchFamily="34" charset="0"/>
                <a:cs typeface="Arial" pitchFamily="34" charset="0"/>
              </a:rPr>
              <a:t>) درجات مئوية لغرض   اجراء الزرع والتشخيص على عينات الدراسة . </a:t>
            </a:r>
            <a:endParaRPr kumimoji="0" lang="ar-IQ" sz="1800" b="1" i="0" u="none" strike="noStrike" kern="0" cap="none" spc="0" normalizeH="0" baseline="0" noProof="0" dirty="0" smtClean="0">
              <a:ln>
                <a:noFill/>
              </a:ln>
              <a:effectLst/>
              <a:uLnTx/>
              <a:uFillTx/>
            </a:endParaRPr>
          </a:p>
        </p:txBody>
      </p:sp>
    </p:spTree>
    <p:extLst>
      <p:ext uri="{BB962C8B-B14F-4D97-AF65-F5344CB8AC3E}">
        <p14:creationId xmlns:p14="http://schemas.microsoft.com/office/powerpoint/2010/main" xmlns="" val="920821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5004048" y="476672"/>
            <a:ext cx="3960440" cy="792088"/>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pPr lvl="0" algn="ctr" rtl="0"/>
            <a:r>
              <a:rPr lang="en-US" sz="2400" b="1" dirty="0">
                <a:solidFill>
                  <a:schemeClr val="tx1"/>
                </a:solidFill>
                <a:latin typeface="Times New Roman"/>
                <a:ea typeface="Times New Roman"/>
              </a:rPr>
              <a:t>Samples </a:t>
            </a:r>
            <a:r>
              <a:rPr lang="en-US" sz="2400" b="1" dirty="0" smtClean="0">
                <a:solidFill>
                  <a:schemeClr val="tx1"/>
                </a:solidFill>
                <a:latin typeface="Times New Roman"/>
                <a:ea typeface="Times New Roman"/>
              </a:rPr>
              <a:t>Culture </a:t>
            </a:r>
            <a:r>
              <a:rPr lang="ar-IQ" sz="2400" b="1" dirty="0" smtClean="0">
                <a:solidFill>
                  <a:schemeClr val="tx1"/>
                </a:solidFill>
                <a:latin typeface="Times New Roman"/>
                <a:ea typeface="Times New Roman"/>
              </a:rPr>
              <a:t>زرع العينات</a:t>
            </a:r>
            <a:endParaRPr lang="ar-IQ" sz="2400" dirty="0">
              <a:solidFill>
                <a:schemeClr val="tx1"/>
              </a:solidFill>
            </a:endParaRPr>
          </a:p>
        </p:txBody>
      </p:sp>
      <p:sp>
        <p:nvSpPr>
          <p:cNvPr id="5" name="مستطيل 4"/>
          <p:cNvSpPr/>
          <p:nvPr/>
        </p:nvSpPr>
        <p:spPr>
          <a:xfrm>
            <a:off x="251520" y="1269097"/>
            <a:ext cx="8712968" cy="6370975"/>
          </a:xfrm>
          <a:prstGeom prst="rect">
            <a:avLst/>
          </a:prstGeom>
        </p:spPr>
        <p:txBody>
          <a:bodyPr wrap="square">
            <a:spAutoFit/>
          </a:bodyPr>
          <a:lstStyle/>
          <a:p>
            <a:pPr lvl="0" algn="just" fontAlgn="base">
              <a:spcBef>
                <a:spcPct val="0"/>
              </a:spcBef>
              <a:spcAft>
                <a:spcPct val="0"/>
              </a:spcAft>
            </a:pPr>
            <a:r>
              <a:rPr lang="en-US" sz="2400" b="1" dirty="0">
                <a:latin typeface="Verdana" pitchFamily="34" charset="0"/>
                <a:cs typeface="Arial" pitchFamily="34" charset="0"/>
              </a:rPr>
              <a:t>1</a:t>
            </a:r>
            <a:r>
              <a:rPr lang="ar-IQ" sz="2400" b="1" dirty="0">
                <a:latin typeface="Verdana" pitchFamily="34" charset="0"/>
                <a:cs typeface="Arial" pitchFamily="34" charset="0"/>
              </a:rPr>
              <a:t>-زرع عينات الناظور : </a:t>
            </a:r>
            <a:endParaRPr lang="en-US" sz="2400" b="1" dirty="0">
              <a:latin typeface="Verdana" pitchFamily="34" charset="0"/>
              <a:cs typeface="Arial" pitchFamily="34" charset="0"/>
            </a:endParaRPr>
          </a:p>
          <a:p>
            <a:pPr lvl="0" algn="just" fontAlgn="base">
              <a:spcBef>
                <a:spcPct val="0"/>
              </a:spcBef>
              <a:spcAft>
                <a:spcPct val="0"/>
              </a:spcAft>
            </a:pPr>
            <a:r>
              <a:rPr lang="ar-IQ" sz="2400" b="1" dirty="0">
                <a:latin typeface="Verdana" pitchFamily="34" charset="0"/>
                <a:cs typeface="Arial" pitchFamily="34" charset="0"/>
              </a:rPr>
              <a:t>زرعت عينات الناظور حسب طريقة ( </a:t>
            </a:r>
            <a:r>
              <a:rPr lang="en-US" sz="2400" b="1" dirty="0">
                <a:latin typeface="Verdana" pitchFamily="34" charset="0"/>
                <a:cs typeface="Arial" pitchFamily="34" charset="0"/>
              </a:rPr>
              <a:t> Khan , 2013</a:t>
            </a:r>
            <a:r>
              <a:rPr lang="ar-IQ" sz="2400" b="1" dirty="0">
                <a:latin typeface="Verdana" pitchFamily="34" charset="0"/>
                <a:cs typeface="Arial" pitchFamily="34" charset="0"/>
              </a:rPr>
              <a:t>) , حيث اخذ (</a:t>
            </a:r>
            <a:r>
              <a:rPr lang="en-US" sz="2400" b="1" dirty="0">
                <a:latin typeface="Verdana" pitchFamily="34" charset="0"/>
                <a:cs typeface="Arial" pitchFamily="34" charset="0"/>
              </a:rPr>
              <a:t>1</a:t>
            </a:r>
            <a:r>
              <a:rPr lang="ar-IQ" sz="2400" b="1" dirty="0">
                <a:latin typeface="Verdana" pitchFamily="34" charset="0"/>
                <a:cs typeface="Arial" pitchFamily="34" charset="0"/>
              </a:rPr>
              <a:t>) مل من العينة المنقولة في الوسط الناقل (</a:t>
            </a:r>
            <a:r>
              <a:rPr lang="en-US" sz="2400" b="1" dirty="0" err="1">
                <a:latin typeface="Verdana" pitchFamily="34" charset="0"/>
                <a:cs typeface="Arial" pitchFamily="34" charset="0"/>
              </a:rPr>
              <a:t>Tryptic</a:t>
            </a:r>
            <a:r>
              <a:rPr lang="en-US" sz="2400" b="1" dirty="0">
                <a:latin typeface="Verdana" pitchFamily="34" charset="0"/>
                <a:cs typeface="Arial" pitchFamily="34" charset="0"/>
              </a:rPr>
              <a:t> Soy </a:t>
            </a:r>
            <a:r>
              <a:rPr lang="en-US" sz="2400" b="1" dirty="0" err="1">
                <a:latin typeface="Verdana" pitchFamily="34" charset="0"/>
                <a:cs typeface="Arial" pitchFamily="34" charset="0"/>
              </a:rPr>
              <a:t>Brooth</a:t>
            </a:r>
            <a:r>
              <a:rPr lang="ar-IQ" sz="2400" b="1" dirty="0">
                <a:latin typeface="Verdana" pitchFamily="34" charset="0"/>
                <a:cs typeface="Arial" pitchFamily="34" charset="0"/>
              </a:rPr>
              <a:t>) لقحت في الوسط (</a:t>
            </a:r>
            <a:r>
              <a:rPr lang="en-US" sz="2400" b="1" dirty="0">
                <a:latin typeface="Verdana" pitchFamily="34" charset="0"/>
                <a:cs typeface="Arial" pitchFamily="34" charset="0"/>
              </a:rPr>
              <a:t>YCFA</a:t>
            </a:r>
            <a:r>
              <a:rPr lang="ar-IQ" sz="2400" b="1" dirty="0">
                <a:latin typeface="Verdana" pitchFamily="34" charset="0"/>
                <a:cs typeface="Arial" pitchFamily="34" charset="0"/>
              </a:rPr>
              <a:t>) في قناني زجاجية سعة (</a:t>
            </a:r>
            <a:r>
              <a:rPr lang="en-US" sz="2400" b="1" dirty="0">
                <a:latin typeface="Verdana" pitchFamily="34" charset="0"/>
                <a:cs typeface="Arial" pitchFamily="34" charset="0"/>
              </a:rPr>
              <a:t>14</a:t>
            </a:r>
            <a:r>
              <a:rPr lang="ar-IQ" sz="2400" b="1" dirty="0">
                <a:latin typeface="Verdana" pitchFamily="34" charset="0"/>
                <a:cs typeface="Arial" pitchFamily="34" charset="0"/>
              </a:rPr>
              <a:t>) مل مع توفير غاز </a:t>
            </a:r>
            <a:r>
              <a:rPr lang="en-US" sz="2400" b="1" dirty="0">
                <a:latin typeface="Verdana" pitchFamily="34" charset="0"/>
                <a:cs typeface="Arial" pitchFamily="34" charset="0"/>
              </a:rPr>
              <a:t>CO</a:t>
            </a:r>
            <a:r>
              <a:rPr lang="en-US" sz="2400" b="1" baseline="-25000" dirty="0">
                <a:latin typeface="Verdana" pitchFamily="34" charset="0"/>
                <a:cs typeface="Arial" pitchFamily="34" charset="0"/>
              </a:rPr>
              <a:t>2</a:t>
            </a:r>
            <a:r>
              <a:rPr lang="ar-IQ" sz="2400" b="1" dirty="0">
                <a:latin typeface="Verdana" pitchFamily="34" charset="0"/>
                <a:cs typeface="Arial" pitchFamily="34" charset="0"/>
              </a:rPr>
              <a:t> ومراعاة وضع الشمع على السداد , حيث احتوت المزرعة على (</a:t>
            </a:r>
            <a:r>
              <a:rPr lang="en-US" sz="2400" b="1" dirty="0">
                <a:latin typeface="Verdana" pitchFamily="34" charset="0"/>
                <a:cs typeface="Arial" pitchFamily="34" charset="0"/>
              </a:rPr>
              <a:t>13</a:t>
            </a:r>
            <a:r>
              <a:rPr lang="ar-IQ" sz="2400" b="1" dirty="0">
                <a:latin typeface="Verdana" pitchFamily="34" charset="0"/>
                <a:cs typeface="Arial" pitchFamily="34" charset="0"/>
              </a:rPr>
              <a:t>) مل في الوسط وكمل الى (</a:t>
            </a:r>
            <a:r>
              <a:rPr lang="en-US" sz="2400" b="1" dirty="0">
                <a:latin typeface="Verdana" pitchFamily="34" charset="0"/>
                <a:cs typeface="Arial" pitchFamily="34" charset="0"/>
              </a:rPr>
              <a:t>14</a:t>
            </a:r>
            <a:r>
              <a:rPr lang="ar-IQ" sz="2400" b="1" dirty="0">
                <a:latin typeface="Verdana" pitchFamily="34" charset="0"/>
                <a:cs typeface="Arial" pitchFamily="34" charset="0"/>
              </a:rPr>
              <a:t>) مل مع مراعاة وضع الشمع على السداد ووضعت المزرعة في الحاضنة اللاهوائية نوع </a:t>
            </a:r>
            <a:r>
              <a:rPr lang="en-US" sz="2400" b="1" dirty="0">
                <a:latin typeface="Verdana" pitchFamily="34" charset="0"/>
                <a:cs typeface="Arial" pitchFamily="34" charset="0"/>
              </a:rPr>
              <a:t>CO2 – INCUBATOR</a:t>
            </a:r>
            <a:r>
              <a:rPr lang="ar-IQ" sz="2400" b="1" dirty="0">
                <a:latin typeface="Verdana" pitchFamily="34" charset="0"/>
                <a:cs typeface="Arial" pitchFamily="34" charset="0"/>
              </a:rPr>
              <a:t> على درجة حرارة 37مْ ولمدة </a:t>
            </a:r>
            <a:r>
              <a:rPr lang="en-US" sz="2400" b="1" dirty="0">
                <a:latin typeface="Verdana" pitchFamily="34" charset="0"/>
                <a:cs typeface="Arial" pitchFamily="34" charset="0"/>
              </a:rPr>
              <a:t>24</a:t>
            </a:r>
            <a:r>
              <a:rPr lang="ar-IQ" sz="2400" b="1" dirty="0">
                <a:latin typeface="Verdana" pitchFamily="34" charset="0"/>
                <a:cs typeface="Arial" pitchFamily="34" charset="0"/>
              </a:rPr>
              <a:t> ساعة . </a:t>
            </a:r>
            <a:r>
              <a:rPr lang="ar-IQ" sz="2400" b="1" dirty="0" smtClean="0">
                <a:latin typeface="Verdana" pitchFamily="34" charset="0"/>
                <a:cs typeface="Arial" pitchFamily="34" charset="0"/>
              </a:rPr>
              <a:t>  </a:t>
            </a:r>
            <a:endParaRPr lang="en-US" sz="2400" b="1" dirty="0" smtClean="0">
              <a:latin typeface="Verdana" pitchFamily="34" charset="0"/>
              <a:cs typeface="Arial" pitchFamily="34" charset="0"/>
            </a:endParaRPr>
          </a:p>
          <a:p>
            <a:pPr lvl="0" algn="just" fontAlgn="base">
              <a:spcBef>
                <a:spcPct val="0"/>
              </a:spcBef>
              <a:spcAft>
                <a:spcPct val="0"/>
              </a:spcAft>
            </a:pPr>
            <a:r>
              <a:rPr lang="en-US" sz="2400" b="1" dirty="0">
                <a:latin typeface="Verdana" pitchFamily="34" charset="0"/>
                <a:cs typeface="Arial" pitchFamily="34" charset="0"/>
              </a:rPr>
              <a:t>2</a:t>
            </a:r>
            <a:r>
              <a:rPr lang="ar-IQ" sz="2400" b="1" dirty="0">
                <a:latin typeface="Verdana" pitchFamily="34" charset="0"/>
                <a:cs typeface="Arial" pitchFamily="34" charset="0"/>
              </a:rPr>
              <a:t> زرع عينات البراز :</a:t>
            </a:r>
            <a:endParaRPr lang="en-US" sz="2400" b="1" dirty="0">
              <a:latin typeface="Verdana" pitchFamily="34" charset="0"/>
              <a:cs typeface="Arial" pitchFamily="34" charset="0"/>
            </a:endParaRPr>
          </a:p>
          <a:p>
            <a:pPr algn="just" fontAlgn="base">
              <a:spcBef>
                <a:spcPct val="0"/>
              </a:spcBef>
              <a:spcAft>
                <a:spcPct val="0"/>
              </a:spcAft>
            </a:pPr>
            <a:r>
              <a:rPr lang="ar-IQ" sz="2400" b="1" dirty="0">
                <a:latin typeface="Verdana" pitchFamily="34" charset="0"/>
                <a:cs typeface="Arial" pitchFamily="34" charset="0"/>
              </a:rPr>
              <a:t> </a:t>
            </a:r>
            <a:r>
              <a:rPr lang="ar-IQ" sz="2400" b="1" dirty="0" smtClean="0">
                <a:latin typeface="Verdana" pitchFamily="34" charset="0"/>
                <a:cs typeface="Arial" pitchFamily="34" charset="0"/>
              </a:rPr>
              <a:t>زرعت </a:t>
            </a:r>
            <a:r>
              <a:rPr lang="ar-IQ" sz="2400" b="1" dirty="0">
                <a:latin typeface="Verdana" pitchFamily="34" charset="0"/>
                <a:cs typeface="Arial" pitchFamily="34" charset="0"/>
              </a:rPr>
              <a:t>عينات البراز حسب طريقة (</a:t>
            </a:r>
            <a:r>
              <a:rPr lang="en-US" sz="2400" b="1" dirty="0" err="1">
                <a:latin typeface="Verdana" pitchFamily="34" charset="0"/>
                <a:cs typeface="Arial" pitchFamily="34" charset="0"/>
              </a:rPr>
              <a:t>Anniina</a:t>
            </a:r>
            <a:r>
              <a:rPr lang="en-US" sz="2400" b="1" dirty="0">
                <a:latin typeface="Verdana" pitchFamily="34" charset="0"/>
                <a:cs typeface="Arial" pitchFamily="34" charset="0"/>
              </a:rPr>
              <a:t> </a:t>
            </a:r>
            <a:r>
              <a:rPr lang="en-US" sz="2400" b="1" dirty="0" err="1">
                <a:latin typeface="Verdana" pitchFamily="34" charset="0"/>
                <a:cs typeface="Arial" pitchFamily="34" charset="0"/>
              </a:rPr>
              <a:t>Rintala</a:t>
            </a:r>
            <a:r>
              <a:rPr lang="en-US" sz="2400" b="1" dirty="0">
                <a:latin typeface="Verdana" pitchFamily="34" charset="0"/>
                <a:cs typeface="Arial" pitchFamily="34" charset="0"/>
              </a:rPr>
              <a:t> ,2013</a:t>
            </a:r>
            <a:r>
              <a:rPr lang="ar-IQ" sz="2400" b="1" dirty="0">
                <a:latin typeface="Verdana" pitchFamily="34" charset="0"/>
                <a:cs typeface="Arial" pitchFamily="34" charset="0"/>
              </a:rPr>
              <a:t>) , اخذ مقدار </a:t>
            </a:r>
            <a:r>
              <a:rPr lang="en-US" sz="2400" b="1" dirty="0">
                <a:latin typeface="Verdana" pitchFamily="34" charset="0"/>
                <a:cs typeface="Arial" pitchFamily="34" charset="0"/>
              </a:rPr>
              <a:t>1</a:t>
            </a:r>
            <a:r>
              <a:rPr lang="ar-IQ" sz="2400" b="1" dirty="0">
                <a:latin typeface="Verdana" pitchFamily="34" charset="0"/>
                <a:cs typeface="Arial" pitchFamily="34" charset="0"/>
              </a:rPr>
              <a:t> غرام من عينة البراز ووضعت في قناني بلاستيكية محكمة الغطاء تحتوي على (</a:t>
            </a:r>
            <a:r>
              <a:rPr lang="en-US" sz="2400" b="1" dirty="0">
                <a:latin typeface="Verdana" pitchFamily="34" charset="0"/>
                <a:cs typeface="Arial" pitchFamily="34" charset="0"/>
              </a:rPr>
              <a:t>9</a:t>
            </a:r>
            <a:r>
              <a:rPr lang="ar-IQ" sz="2400" b="1" dirty="0">
                <a:latin typeface="Verdana" pitchFamily="34" charset="0"/>
                <a:cs typeface="Arial" pitchFamily="34" charset="0"/>
              </a:rPr>
              <a:t>) مل ماء فسلجي (</a:t>
            </a:r>
            <a:r>
              <a:rPr lang="en-US" sz="2400" b="1" dirty="0">
                <a:latin typeface="Verdana" pitchFamily="34" charset="0"/>
                <a:cs typeface="Arial" pitchFamily="34" charset="0"/>
              </a:rPr>
              <a:t>Solution Physiological Saline</a:t>
            </a:r>
            <a:r>
              <a:rPr lang="ar-IQ" sz="2400" b="1" dirty="0">
                <a:latin typeface="Verdana" pitchFamily="34" charset="0"/>
                <a:cs typeface="Arial" pitchFamily="34" charset="0"/>
              </a:rPr>
              <a:t> ) ثم وضعت القناني في جهاز الطرد المركزي بسرعة تدوير </a:t>
            </a:r>
            <a:r>
              <a:rPr lang="en-US" sz="2400" b="1" dirty="0">
                <a:latin typeface="Verdana" pitchFamily="34" charset="0"/>
                <a:cs typeface="Arial" pitchFamily="34" charset="0"/>
              </a:rPr>
              <a:t>3000</a:t>
            </a:r>
            <a:r>
              <a:rPr lang="ar-IQ" sz="2400" b="1" dirty="0">
                <a:latin typeface="Verdana" pitchFamily="34" charset="0"/>
                <a:cs typeface="Arial" pitchFamily="34" charset="0"/>
              </a:rPr>
              <a:t> دورة في الدقيقة خلال (</a:t>
            </a:r>
            <a:r>
              <a:rPr lang="en-US" sz="2400" b="1" dirty="0">
                <a:latin typeface="Verdana" pitchFamily="34" charset="0"/>
                <a:cs typeface="Arial" pitchFamily="34" charset="0"/>
              </a:rPr>
              <a:t>15</a:t>
            </a:r>
            <a:r>
              <a:rPr lang="ar-IQ" sz="2400" b="1" dirty="0">
                <a:latin typeface="Verdana" pitchFamily="34" charset="0"/>
                <a:cs typeface="Arial" pitchFamily="34" charset="0"/>
              </a:rPr>
              <a:t>) دقيقة , بعد ذلك اهمل الراسب واخذ (</a:t>
            </a:r>
            <a:r>
              <a:rPr lang="en-US" sz="2400" b="1" dirty="0">
                <a:latin typeface="Verdana" pitchFamily="34" charset="0"/>
                <a:cs typeface="Arial" pitchFamily="34" charset="0"/>
              </a:rPr>
              <a:t>1</a:t>
            </a:r>
            <a:r>
              <a:rPr lang="ar-IQ" sz="2400" b="1" dirty="0">
                <a:latin typeface="Verdana" pitchFamily="34" charset="0"/>
                <a:cs typeface="Arial" pitchFamily="34" charset="0"/>
              </a:rPr>
              <a:t>) مل من الراشح وزرع على وسط </a:t>
            </a:r>
            <a:r>
              <a:rPr lang="en-US" sz="2400" b="1" dirty="0" err="1">
                <a:latin typeface="Verdana" pitchFamily="34" charset="0"/>
                <a:cs typeface="Arial" pitchFamily="34" charset="0"/>
              </a:rPr>
              <a:t>YcFA</a:t>
            </a:r>
            <a:r>
              <a:rPr lang="ar-IQ" sz="2400" b="1" dirty="0">
                <a:latin typeface="Verdana" pitchFamily="34" charset="0"/>
                <a:cs typeface="Arial" pitchFamily="34" charset="0"/>
              </a:rPr>
              <a:t> المحضر مسبقاً في قناني </a:t>
            </a:r>
            <a:r>
              <a:rPr lang="ar-IQ" sz="2400" b="1" dirty="0" smtClean="0">
                <a:latin typeface="Verdana" pitchFamily="34" charset="0"/>
                <a:cs typeface="Arial" pitchFamily="34" charset="0"/>
              </a:rPr>
              <a:t>. </a:t>
            </a:r>
            <a:r>
              <a:rPr lang="ar-IQ" sz="2000" b="1" dirty="0" smtClean="0"/>
              <a:t>بالشمع وحضنها في حاضنة لا هوائية بدرجة حرارة </a:t>
            </a:r>
            <a:r>
              <a:rPr lang="en-US" sz="2000" b="1" dirty="0" smtClean="0"/>
              <a:t> 37</a:t>
            </a:r>
            <a:r>
              <a:rPr lang="ar-IQ" sz="2000" b="1" dirty="0" smtClean="0"/>
              <a:t> درجة مئوية ولمدة </a:t>
            </a:r>
            <a:r>
              <a:rPr lang="en-US" sz="2000" b="1" dirty="0" smtClean="0"/>
              <a:t>24</a:t>
            </a:r>
            <a:r>
              <a:rPr lang="ar-IQ" sz="2000" b="1" dirty="0" smtClean="0"/>
              <a:t> ساعة .</a:t>
            </a:r>
            <a:r>
              <a:rPr lang="ar-IQ" sz="2400" b="1" dirty="0" smtClean="0"/>
              <a:t> </a:t>
            </a:r>
            <a:endParaRPr lang="ar-SA" sz="2400" b="1" dirty="0" smtClean="0"/>
          </a:p>
          <a:p>
            <a:pPr lvl="0" algn="just" fontAlgn="base">
              <a:spcBef>
                <a:spcPct val="0"/>
              </a:spcBef>
              <a:spcAft>
                <a:spcPct val="0"/>
              </a:spcAft>
            </a:pPr>
            <a:endParaRPr lang="ar-SA" sz="2400" dirty="0">
              <a:latin typeface="Verdana" pitchFamily="34" charset="0"/>
              <a:cs typeface="Arial" pitchFamily="34" charset="0"/>
            </a:endParaRPr>
          </a:p>
          <a:p>
            <a:pPr lvl="0" algn="just" fontAlgn="base">
              <a:spcBef>
                <a:spcPct val="0"/>
              </a:spcBef>
              <a:spcAft>
                <a:spcPct val="0"/>
              </a:spcAft>
            </a:pPr>
            <a:endParaRPr lang="en-US" sz="2400" b="1" dirty="0">
              <a:latin typeface="Verdana" pitchFamily="34" charset="0"/>
              <a:cs typeface="Arial" pitchFamily="34" charset="0"/>
            </a:endParaRPr>
          </a:p>
        </p:txBody>
      </p:sp>
    </p:spTree>
    <p:extLst>
      <p:ext uri="{BB962C8B-B14F-4D97-AF65-F5344CB8AC3E}">
        <p14:creationId xmlns:p14="http://schemas.microsoft.com/office/powerpoint/2010/main" xmlns="" val="27460060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213</TotalTime>
  <Words>2154</Words>
  <Application>Microsoft Office PowerPoint</Application>
  <PresentationFormat>عرض على الشاشة (3:4)‏</PresentationFormat>
  <Paragraphs>240</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تدفق</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الصباح</dc:creator>
  <cp:lastModifiedBy>Al marsa</cp:lastModifiedBy>
  <cp:revision>14</cp:revision>
  <dcterms:created xsi:type="dcterms:W3CDTF">2017-02-19T15:18:01Z</dcterms:created>
  <dcterms:modified xsi:type="dcterms:W3CDTF">2017-02-19T19:23:05Z</dcterms:modified>
</cp:coreProperties>
</file>